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85" r:id="rId4"/>
    <p:sldId id="289" r:id="rId5"/>
    <p:sldId id="291" r:id="rId6"/>
    <p:sldId id="294" r:id="rId7"/>
    <p:sldId id="301" r:id="rId8"/>
    <p:sldId id="310" r:id="rId9"/>
    <p:sldId id="296" r:id="rId10"/>
    <p:sldId id="311" r:id="rId11"/>
    <p:sldId id="312" r:id="rId12"/>
    <p:sldId id="313" r:id="rId13"/>
    <p:sldId id="297" r:id="rId14"/>
    <p:sldId id="298" r:id="rId15"/>
    <p:sldId id="299" r:id="rId16"/>
    <p:sldId id="300" r:id="rId17"/>
    <p:sldId id="302" r:id="rId18"/>
    <p:sldId id="314" r:id="rId19"/>
    <p:sldId id="315" r:id="rId20"/>
    <p:sldId id="286" r:id="rId21"/>
    <p:sldId id="304" r:id="rId22"/>
    <p:sldId id="307" r:id="rId23"/>
    <p:sldId id="316" r:id="rId24"/>
    <p:sldId id="318" r:id="rId25"/>
    <p:sldId id="319" r:id="rId26"/>
    <p:sldId id="320" r:id="rId27"/>
    <p:sldId id="321" r:id="rId28"/>
    <p:sldId id="322" r:id="rId29"/>
    <p:sldId id="333" r:id="rId30"/>
    <p:sldId id="334" r:id="rId31"/>
    <p:sldId id="323" r:id="rId32"/>
    <p:sldId id="324" r:id="rId33"/>
    <p:sldId id="325" r:id="rId34"/>
    <p:sldId id="326" r:id="rId35"/>
    <p:sldId id="327" r:id="rId36"/>
    <p:sldId id="328" r:id="rId37"/>
    <p:sldId id="330" r:id="rId38"/>
    <p:sldId id="331" r:id="rId39"/>
    <p:sldId id="335" r:id="rId40"/>
    <p:sldId id="336" r:id="rId41"/>
    <p:sldId id="332" r:id="rId42"/>
    <p:sldId id="30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.sbor.net/" TargetMode="External"/><Relationship Id="rId4" Type="http://schemas.openxmlformats.org/officeDocument/2006/relationships/hyperlink" Target="http://edu.lenobl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проведению </a:t>
            </a:r>
            <a:r>
              <a:rPr lang="ru-RU" b="1" dirty="0">
                <a:solidFill>
                  <a:srgbClr val="FF0000"/>
                </a:solidFill>
              </a:rPr>
              <a:t>ГИА-9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2022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(информация на текущий момент</a:t>
            </a:r>
            <a:r>
              <a:rPr lang="ru-RU" sz="2700" b="1" dirty="0" smtClean="0">
                <a:solidFill>
                  <a:srgbClr val="002060"/>
                </a:solidFill>
              </a:rPr>
              <a:t>, в связи с </a:t>
            </a:r>
            <a:r>
              <a:rPr lang="ru-RU" sz="2700" b="1" dirty="0" err="1" smtClean="0">
                <a:solidFill>
                  <a:srgbClr val="002060"/>
                </a:solidFill>
              </a:rPr>
              <a:t>эпидемобстановкой</a:t>
            </a:r>
            <a:r>
              <a:rPr lang="ru-RU" sz="2700" b="1" dirty="0" smtClean="0">
                <a:solidFill>
                  <a:srgbClr val="002060"/>
                </a:solidFill>
              </a:rPr>
              <a:t> могут вноситься коррективы)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6949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29 января 2022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Пересказ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Разработчики придумали интересный подход, когда цитату, которая касается содержания текста, нужно «вплести» в пересказ.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Монологическое высказывание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усмотрение участника это может быть </a:t>
            </a:r>
            <a:r>
              <a:rPr lang="ru-RU" b="1" dirty="0" smtClean="0">
                <a:solidFill>
                  <a:srgbClr val="7030A0"/>
                </a:solidFill>
              </a:rPr>
              <a:t>описание, рассуждение или повествование.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он выбирает описание, ему будет показана фотография; если рассуждение- будет задан некий опорный вопрос («нужно ли…»); для повествования будет предложено о чем-то рассказать с опорой на наглядный материал.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Важным критерием является количество слов в высказывании -</a:t>
            </a:r>
            <a:r>
              <a:rPr lang="ru-RU" b="1" dirty="0">
                <a:solidFill>
                  <a:srgbClr val="002060"/>
                </a:solidFill>
              </a:rPr>
              <a:t>не менее </a:t>
            </a:r>
            <a:r>
              <a:rPr lang="ru-RU" b="1" dirty="0" smtClean="0">
                <a:solidFill>
                  <a:srgbClr val="002060"/>
                </a:solidFill>
              </a:rPr>
              <a:t>10, причем без фактических ошибок.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Участие в диалоге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проверку выносится умение поддерживать диалог, отвечать на поставленный вопрос, формулировать понятные тезисы, доносить до собеседника коммуникативную задачу.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Образец КИМ</a:t>
            </a:r>
            <a:endParaRPr lang="ru-RU" sz="32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Образец КИМ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11320" r="22688" b="5304"/>
          <a:stretch>
            <a:fillRect/>
          </a:stretch>
        </p:blipFill>
        <p:spPr bwMode="auto">
          <a:xfrm>
            <a:off x="687388" y="1628800"/>
            <a:ext cx="35972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9904" r="24278" b="6421"/>
          <a:stretch>
            <a:fillRect/>
          </a:stretch>
        </p:blipFill>
        <p:spPr bwMode="auto">
          <a:xfrm>
            <a:off x="5219700" y="1628799"/>
            <a:ext cx="3205163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Образец КИМ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8238" r="22229" b="8084"/>
          <a:stretch>
            <a:fillRect/>
          </a:stretch>
        </p:blipFill>
        <p:spPr bwMode="auto">
          <a:xfrm>
            <a:off x="827584" y="1628800"/>
            <a:ext cx="3485654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8830" r="22841" b="7181"/>
          <a:stretch>
            <a:fillRect/>
          </a:stretch>
        </p:blipFill>
        <p:spPr bwMode="auto">
          <a:xfrm>
            <a:off x="4787900" y="1628801"/>
            <a:ext cx="3567113" cy="43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Образец КИМ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8498" r="14622" b="4260"/>
          <a:stretch>
            <a:fillRect/>
          </a:stretch>
        </p:blipFill>
        <p:spPr bwMode="auto">
          <a:xfrm>
            <a:off x="467544" y="1556792"/>
            <a:ext cx="38896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8582" r="15263" b="4054"/>
          <a:stretch>
            <a:fillRect/>
          </a:stretch>
        </p:blipFill>
        <p:spPr bwMode="auto">
          <a:xfrm>
            <a:off x="4572000" y="1412776"/>
            <a:ext cx="410445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200" b="1" dirty="0">
                <a:solidFill>
                  <a:srgbClr val="7030A0"/>
                </a:solidFill>
                <a:latin typeface="+mn-lt"/>
                <a:ea typeface="+mn-ea"/>
                <a:cs typeface="Arial" pitchFamily="34" charset="0"/>
              </a:rPr>
              <a:t>Протокол оценивания ИС </a:t>
            </a:r>
            <a:br>
              <a:rPr lang="ru-RU" altLang="ru-RU" sz="3200" b="1" dirty="0">
                <a:solidFill>
                  <a:srgbClr val="7030A0"/>
                </a:solidFill>
                <a:latin typeface="+mn-lt"/>
                <a:ea typeface="+mn-ea"/>
                <a:cs typeface="Arial" pitchFamily="34" charset="0"/>
              </a:rPr>
            </a:b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t="17409" r="25308" b="6407"/>
          <a:stretch>
            <a:fillRect/>
          </a:stretch>
        </p:blipFill>
        <p:spPr bwMode="auto">
          <a:xfrm>
            <a:off x="2699792" y="908720"/>
            <a:ext cx="433124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Результаты апробации итогового собеседования  (08.12.21)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Лучше всего обучающиеся справились с заданиями </a:t>
            </a:r>
            <a:r>
              <a:rPr lang="ru-RU" sz="3000" b="1" dirty="0" smtClean="0">
                <a:solidFill>
                  <a:srgbClr val="7030A0"/>
                </a:solidFill>
              </a:rPr>
              <a:t>«Чтение вслух»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«Диалог».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Труднее участникам было выполнить </a:t>
            </a:r>
            <a:r>
              <a:rPr lang="ru-RU" sz="3000" b="1" dirty="0" smtClean="0">
                <a:solidFill>
                  <a:srgbClr val="7030A0"/>
                </a:solidFill>
              </a:rPr>
              <a:t>«Пересказ»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«Монолог». </a:t>
            </a:r>
            <a:r>
              <a:rPr lang="ru-RU" sz="3000" dirty="0" smtClean="0">
                <a:solidFill>
                  <a:srgbClr val="002060"/>
                </a:solidFill>
              </a:rPr>
              <a:t>Наибольшую сложность представляло включение цитаты в текст, чтобы это было логично, уместно.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При монологе не все обучающиеся смогли обеспечить смысловую цельность, речевую связность, последовательность, а также логику изложения.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Наименьший результат во всех заданиях получен по критериям грамотность.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Результаты апробации итогового собеседования  </a:t>
            </a:r>
            <a:r>
              <a:rPr lang="ru-RU" sz="3200" b="1" dirty="0" smtClean="0">
                <a:solidFill>
                  <a:srgbClr val="7030A0"/>
                </a:solidFill>
              </a:rPr>
              <a:t>(08.12.21, 19.01.22)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Получили «Незачет» (меньше 10 баллов):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«а» – 1 учащаяся/0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«б» – 6 учащихся/1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«в» - 1 учащихся/0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Получили 10-11 баллов: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«а» - 2 учащихся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«б» - 3 учащихся+1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«в» - 4 учащихся+ 2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участвовали: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«а»- 5 учащихся/0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«б» - 2 учащихся/0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«в» – 4 учащихся/1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ГИА- </a:t>
            </a:r>
            <a:r>
              <a:rPr 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9 в 2022 году</a:t>
            </a:r>
            <a:r>
              <a:rPr lang="ru-RU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Roboto mono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845"/>
            <a:ext cx="8229600" cy="39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Лена\Desktop\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5" y="2996952"/>
            <a:ext cx="728159" cy="7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00534"/>
              </p:ext>
            </p:extLst>
          </p:nvPr>
        </p:nvGraphicFramePr>
        <p:xfrm>
          <a:off x="1475656" y="2996952"/>
          <a:ext cx="6183456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728"/>
                <a:gridCol w="3091728"/>
              </a:tblGrid>
              <a:tr h="75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20000"/>
                          </a:solidFill>
                          <a:latin typeface="+mn-lt"/>
                          <a:cs typeface="Times New Roman" pitchFamily="18" charset="0"/>
                        </a:rPr>
                        <a:t> ППЭ ОГЭ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20000"/>
                          </a:solidFill>
                          <a:latin typeface="+mn-lt"/>
                          <a:cs typeface="Times New Roman" pitchFamily="18" charset="0"/>
                        </a:rPr>
                        <a:t> ППЭ ГВЭ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eg_sharaja\Desktop\Варианты изображений\Saved Pictures\usbpendrive_remove_usb_59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5" y="386104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g_sharaja\Desktop\Варианты изображений\Saved Pictures\печать э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5" y="4598358"/>
            <a:ext cx="875809" cy="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3861048"/>
            <a:ext cx="4264703" cy="17927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Технологические решения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100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% ППЭ </a:t>
            </a:r>
            <a:endParaRPr lang="ru-RU" sz="1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Доставка экзаменационных материалов архивом с паролем в ППЭ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Печать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экзаменационных материалов и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сканирование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бланков ответов участников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ГИА-9.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4" descr="C:\Users\eg_sharaja\Desktop\3197.9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01" y="3853959"/>
            <a:ext cx="530432" cy="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g_sharaja\Desktop\Металлодетекто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78" y="4388091"/>
            <a:ext cx="538055" cy="6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Лена\Desktop\glushilka-mobilni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97" y="5212764"/>
            <a:ext cx="678439" cy="4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95766" y="3968769"/>
            <a:ext cx="3108529" cy="14234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100% аудиторий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обеспечены видеонаблюдением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100% ППЭ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с </a:t>
            </a:r>
            <a:r>
              <a:rPr lang="ru-RU" sz="1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металлодетекторами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блокираторами сигналов мобильной 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связи</a:t>
            </a:r>
          </a:p>
          <a:p>
            <a:pPr algn="ctr"/>
            <a:endParaRPr lang="ru-RU" dirty="0">
              <a:solidFill>
                <a:srgbClr val="002060"/>
              </a:solidFill>
              <a:latin typeface="Roboto mon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Изменения в  </a:t>
            </a:r>
            <a:r>
              <a:rPr lang="ru-RU" sz="3200" b="1" dirty="0" smtClean="0">
                <a:solidFill>
                  <a:srgbClr val="7030A0"/>
                </a:solidFill>
              </a:rPr>
              <a:t>Порядке  </a:t>
            </a:r>
            <a:r>
              <a:rPr lang="ru-RU" sz="3200" b="1" dirty="0">
                <a:solidFill>
                  <a:srgbClr val="7030A0"/>
                </a:solidFill>
              </a:rPr>
              <a:t>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Особенности проведения экзаменов для отдельных категорий обучающихся и представляемые документы (п.44 Порядка)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49029"/>
              </p:ext>
            </p:extLst>
          </p:nvPr>
        </p:nvGraphicFramePr>
        <p:xfrm>
          <a:off x="457200" y="2132856"/>
          <a:ext cx="8229600" cy="340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17341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1.обучающиеся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 ОВЗ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дети-инвалиды и инвалиды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(справка об инвалидности)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 может проводиться в форме ГВЭ (по их желанию)</a:t>
                      </a: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только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2-м обязательным учебным предметам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ГВЭ по всем учебным предметам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устной форме 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0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Беспрепятственный доступ участников ГИА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1-м этаже; наличие специальных кресел и других приспособлений)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продолжительности 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экзамена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часа;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ИС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питания и перерывов для проведения необходимых лечебных и профилактических мероприятий во время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6629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Основанием для организации экзамена на дому, в медицинской организации являются заключение медицинской организации и рекомендации ПМПК.</a:t>
            </a:r>
          </a:p>
        </p:txBody>
      </p:sp>
    </p:spTree>
    <p:extLst>
      <p:ext uri="{BB962C8B-B14F-4D97-AF65-F5344CB8AC3E}">
        <p14:creationId xmlns:p14="http://schemas.microsoft.com/office/powerpoint/2010/main" val="1397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Расписание ГИА-9 (основной период)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54721"/>
              </p:ext>
            </p:extLst>
          </p:nvPr>
        </p:nvGraphicFramePr>
        <p:xfrm>
          <a:off x="467544" y="980728"/>
          <a:ext cx="8208912" cy="51257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1220"/>
                <a:gridCol w="5767692"/>
              </a:tblGrid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20 мая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Иностранный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21 мая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сб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Иностранный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24 мая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27 мая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Обществознание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 июня (ср)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История, физика, биология, химия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7 июня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Биология, информатика и ИКТ, география, химия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10 июня (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Литература, физика, информатика и ИКТ, география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15 июня (ср)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Расписание </a:t>
            </a:r>
            <a:r>
              <a:rPr lang="ru-RU" sz="3200" b="1" dirty="0" smtClean="0">
                <a:solidFill>
                  <a:srgbClr val="7030A0"/>
                </a:solidFill>
              </a:rPr>
              <a:t>ГИА-9(основной период)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445189"/>
              </p:ext>
            </p:extLst>
          </p:nvPr>
        </p:nvGraphicFramePr>
        <p:xfrm>
          <a:off x="611560" y="836712"/>
          <a:ext cx="8352928" cy="56166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84176"/>
                <a:gridCol w="3220606"/>
                <a:gridCol w="3548146"/>
              </a:tblGrid>
              <a:tr h="1538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27 июня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37510" algn="r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</a:p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37510" algn="r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 (за исключением русского языка и математики)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37510" algn="r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37510" algn="r"/>
                        </a:tabLs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28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июня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29 июня (ср)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(за исключением русского языка и математики)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30 июня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Резерв: математика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математика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1 июля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9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 июля (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</a:rPr>
                        <a:t>сб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Расписание ГИА-9 </a:t>
            </a:r>
            <a:r>
              <a:rPr lang="ru-RU" sz="3200" b="1" dirty="0" smtClean="0">
                <a:solidFill>
                  <a:srgbClr val="7030A0"/>
                </a:solidFill>
              </a:rPr>
              <a:t>(дополнительный </a:t>
            </a:r>
            <a:r>
              <a:rPr lang="ru-RU" sz="3200" b="1" dirty="0">
                <a:solidFill>
                  <a:srgbClr val="7030A0"/>
                </a:solidFill>
              </a:rPr>
              <a:t>период)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309631"/>
              </p:ext>
            </p:extLst>
          </p:nvPr>
        </p:nvGraphicFramePr>
        <p:xfrm>
          <a:off x="611560" y="1196752"/>
          <a:ext cx="8208912" cy="52200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00200"/>
                <a:gridCol w="3168352"/>
                <a:gridCol w="3240360"/>
              </a:tblGrid>
              <a:tr h="369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5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8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12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История, биология, физика, география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История, биология, физика, география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15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Обществознание, химия, информатика и ИКТ, литература, иностранные языки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Обществознание, химия, информатика и ИКТ, литература, иностранные языки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20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вт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математика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21 сентября (ср)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8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22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чт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8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23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 </a:t>
                      </a:r>
                    </a:p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(за исключением русского языка и математики)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24 сентября (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сб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Резерв: по всем учебным предметам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-100" dirty="0">
                <a:solidFill>
                  <a:srgbClr val="7030A0"/>
                </a:solidFill>
              </a:rPr>
              <a:t>Выбор учебных </a:t>
            </a:r>
            <a:r>
              <a:rPr lang="ru-RU" sz="3200" b="1" spc="-100" dirty="0" smtClean="0">
                <a:solidFill>
                  <a:srgbClr val="7030A0"/>
                </a:solidFill>
              </a:rPr>
              <a:t>предметов </a:t>
            </a:r>
            <a:r>
              <a:rPr lang="ru-RU" sz="3200" b="1" spc="-100" dirty="0" smtClean="0">
                <a:solidFill>
                  <a:srgbClr val="C00000"/>
                </a:solidFill>
              </a:rPr>
              <a:t>(заявление на ГИА-2022 до 1 марта 2022 года)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69760"/>
              </p:ext>
            </p:extLst>
          </p:nvPr>
        </p:nvGraphicFramePr>
        <p:xfrm>
          <a:off x="457200" y="1600200"/>
          <a:ext cx="8229600" cy="41671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1683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биология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история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информатика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литература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Английский язык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география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/>
                </a:tc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 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 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34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9 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0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ОГЭ проводится в специально оборудованных пунктах проведения экзаменов (ППЭ), которые размещаются в школах.</a:t>
            </a:r>
          </a:p>
          <a:p>
            <a:pPr marL="285750" lvl="0" indent="-285750"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Для исключения возможности нарушений ППЭ оборудованы средствами</a:t>
            </a:r>
            <a:r>
              <a:rPr lang="ru-RU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видеонаблюдения </a:t>
            </a:r>
            <a:r>
              <a:rPr lang="ru-RU" b="1" u="sng" dirty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en-US" b="1" u="sng" dirty="0">
                <a:solidFill>
                  <a:srgbClr val="002060"/>
                </a:solidFill>
                <a:latin typeface="Georgia" panose="02040502050405020303" pitchFamily="18" charset="0"/>
              </a:rPr>
              <a:t>off-line)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285750" lvl="0" indent="-285750">
              <a:spcBef>
                <a:spcPts val="0"/>
              </a:spcBef>
            </a:pPr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ОГЭ начинается в 10:00 по местному времени. В день экзамена участник ГИА-9 прибывает в ППЭ не позднее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09:15.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П.54. 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Georgia" panose="02040502050405020303" pitchFamily="18" charset="0"/>
              </a:rPr>
              <a:t>Участники ГИА рассаживаются за рабочие места в соответствии с проведенным распределением. </a:t>
            </a:r>
            <a:r>
              <a:rPr lang="ru-RU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Изменение рабочего места не допускается.</a:t>
            </a:r>
          </a:p>
          <a:p>
            <a:r>
              <a:rPr lang="ru-RU" sz="3300" b="1" dirty="0">
                <a:solidFill>
                  <a:srgbClr val="002060"/>
                </a:solidFill>
                <a:latin typeface="Georgia" panose="02040502050405020303" pitchFamily="18" charset="0"/>
              </a:rPr>
              <a:t>Экзамен проводится в спокойной и доброжелательной обстановке.</a:t>
            </a:r>
          </a:p>
          <a:p>
            <a:r>
              <a:rPr lang="ru-RU" sz="3300" b="1" dirty="0">
                <a:solidFill>
                  <a:srgbClr val="002060"/>
                </a:solidFill>
                <a:latin typeface="Georgia" panose="02040502050405020303" pitchFamily="18" charset="0"/>
              </a:rPr>
              <a:t>До начала экзамена организаторы проводят </a:t>
            </a:r>
            <a:r>
              <a:rPr lang="ru-RU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инструктаж</a:t>
            </a:r>
            <a:r>
              <a:rPr lang="ru-RU" sz="3300" b="1" dirty="0">
                <a:solidFill>
                  <a:srgbClr val="002060"/>
                </a:solidFill>
                <a:latin typeface="Georgia" panose="02040502050405020303" pitchFamily="18" charset="0"/>
              </a:rPr>
              <a:t>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настоящего Порядка и о несогласии с выставленными баллами, а также о времени и месте ознакомления с результатами ГИА.</a:t>
            </a:r>
          </a:p>
          <a:p>
            <a:r>
              <a:rPr lang="ru-RU" sz="3300" b="1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Организаторы информируют участников ГИА о том, что записи на КИМ для проведения ОГЭ, текстах, темах, заданиях, билетах для проведения ГВЭ и листах бумаги для черновиков не обрабатываются и не проверяются.</a:t>
            </a:r>
          </a:p>
          <a:p>
            <a:pPr marL="603504" lvl="2" indent="0">
              <a:buNone/>
            </a:pPr>
            <a:endParaRPr lang="ru-RU" sz="3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3504" lvl="2" indent="0"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П.55</a:t>
            </a:r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Во время экзамена участники соблюдают требования настоящего Порядка и следуют указаниям организаторов. Организаторы обеспечивают соблюдение требований настоящего Порядка в аудитории и ППЭ.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	Участники экзамена выполняют экзаменационную работу самостоятельно, без помощи посторонних лиц. Во время экзамена на столе участника экзамена помимо экзаменационных материалов находятся: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гелевая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 ручка с чернилами черного цвета;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документ, удостоверяющий личность;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средства обучения и воспитания;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лекарства (при необходимости);</a:t>
            </a:r>
          </a:p>
          <a:p>
            <a:pPr marL="1060704" lvl="2" indent="-457200">
              <a:buFont typeface="+mj-lt"/>
              <a:buAutoNum type="alphaLcParenR"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листы бумаги для черновиков, выданные в ППЭ.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8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504" lvl="2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П.55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Иные личные вещи участники ГИА обязаны оставить в специально выделенном помещении для хранения личных вещей участников ГИА, расположенном  до входа в ППЭ. </a:t>
            </a:r>
            <a:endParaRPr lang="ru-RU" sz="22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516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77365"/>
              </p:ext>
            </p:extLst>
          </p:nvPr>
        </p:nvGraphicFramePr>
        <p:xfrm>
          <a:off x="457200" y="1196751"/>
          <a:ext cx="8507288" cy="5496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3274"/>
                <a:gridCol w="2503401"/>
                <a:gridCol w="4020613"/>
              </a:tblGrid>
              <a:tr h="540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Продолжительность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Средства обучения, которые используются на экзамене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1298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Английский язык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 минут (письменная часть)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минут (устная часть)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0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язык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235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Орфографические словари (готовятся в</a:t>
                      </a:r>
                      <a:r>
                        <a:rPr lang="ru-RU" sz="1800" b="1" u="non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пункте проведения экзамена (ППЭ))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0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Обществознание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180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0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Информатика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150 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570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География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150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мин.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Линейка, непрограммируемый калькулятор, географические атласы для 7,8,9 классов</a:t>
                      </a:r>
                    </a:p>
                    <a:p>
                      <a:endParaRPr lang="ru-RU" sz="1800" b="1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Порядок проведения ГИА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>Приказ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Министерства просвещения Российской Федерации и Федеральной службы по надзору в сфере образования и науки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от </a:t>
            </a:r>
            <a:r>
              <a:rPr lang="ru-RU" sz="2800" b="1" dirty="0">
                <a:solidFill>
                  <a:srgbClr val="FF0000"/>
                </a:solidFill>
              </a:rPr>
              <a:t>07 ноября 2018 года №</a:t>
            </a:r>
            <a:r>
              <a:rPr lang="ru-RU" sz="2800" b="1" dirty="0" smtClean="0">
                <a:solidFill>
                  <a:srgbClr val="FF0000"/>
                </a:solidFill>
              </a:rPr>
              <a:t>189/1513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«Об утверждении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Порядка проведения государственной итоговой аттестации по образовательным программам основного общего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образования»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930984"/>
              </p:ext>
            </p:extLst>
          </p:nvPr>
        </p:nvGraphicFramePr>
        <p:xfrm>
          <a:off x="467544" y="1340768"/>
          <a:ext cx="8229600" cy="54069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4560"/>
                <a:gridCol w="2664296"/>
                <a:gridCol w="36107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Продолжительность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Средства обучения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6174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Химия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180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непрограммируемый калькулятор, таблица растворимости солей, кислот и оснований, периодическая система Менделеева, электрохимический ряд напряжений металлов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0036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Математика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235 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Линейка, справочные материалы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3886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Биология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rgbClr val="002060"/>
                          </a:solidFill>
                          <a:effectLst/>
                        </a:rPr>
                        <a:t>180 мин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Линейка, карандаш, непрограммируемый калькулятор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3886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Физика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180 мин.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solidFill>
                            <a:srgbClr val="002060"/>
                          </a:solidFill>
                          <a:effectLst/>
                        </a:rPr>
                        <a:t>непрограммируемый калькулятор, лабораторное оборудование</a:t>
                      </a:r>
                      <a:endParaRPr lang="ru-RU" sz="1800" b="1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0036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История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180 минут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b="1" u="non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3504" lvl="2" indent="0"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П.55</a:t>
            </a:r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Во время экзамена участники экзамена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не должны общаться друг с другом, не могут свободно перемещаться по аудитории и ППЭ.</a:t>
            </a:r>
          </a:p>
          <a:p>
            <a:pPr marL="603504" lvl="2" indent="0"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Во время экзамена участники экзамена  могут выходить из аудитории и перемещаться по ППЭ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 сопровождении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одного из организаторов. При выходе из аудитории участники экзамена оставляют экзаменационные материалы и листы бумаги для черновиков на рабочем столе. 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Организатор проверяет комплектность оставленных участником экзамена экзаменационных материалов и листов бумаги для черновиков, фиксирует время указанного участника экзамена из аудитории и продолжительность отсутствия его в аудитории в соответствующей ведомости.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Порядок проведения ГИА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П.55</a:t>
            </a:r>
            <a:r>
              <a:rPr lang="ru-RU" b="1" dirty="0">
                <a:latin typeface="Georgia" panose="02040502050405020303" pitchFamily="18" charset="0"/>
              </a:rPr>
              <a:t>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spc="-150" dirty="0">
                <a:solidFill>
                  <a:srgbClr val="002060"/>
                </a:solidFill>
                <a:latin typeface="Georgia" panose="02040502050405020303" pitchFamily="18" charset="0"/>
              </a:rPr>
              <a:t>В день проведения экзамена в ППЭ запрещается: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400" b="1" spc="-15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sz="2400" b="1" spc="-150" dirty="0">
                <a:solidFill>
                  <a:srgbClr val="C00000"/>
                </a:solidFill>
                <a:latin typeface="Georgia" panose="02040502050405020303" pitchFamily="18" charset="0"/>
              </a:rPr>
              <a:t>Иметь при себе средства связи, электронно-	вычислительную технику, фото-, аудио- и 	видеоаппаратуру, справочные материалы. 	Письменные заметки и иные средства  	хранения и 	передачи информации.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Порядок проведения ГИА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504" lvl="2" indent="0"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П.56</a:t>
            </a:r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pPr marL="603504" lvl="2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</a:rPr>
              <a:t>Лица, допустившие нарушение настоящего Порядка, удаляются с экзамена. Акт об удалении с экзамена составляется в помещении для руководителя ППЭ в присутствии члена ГЭК, руководителя ППЭ, организатора, общественного наблюдателя (при наличии). 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Апелляция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П.78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	Конфликтная комиссия 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не рассматривает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апелляции по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вопросам: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содержания и структуры экзаменационных материалов по учебным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предметам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связанным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 оцениванием  результатов выполнения заданий экзаменационной работы с кратким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ответом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нарушением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участником экзамена требований настоящего Порядка проведения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ГИА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связанным с неправильным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оформлением экзаменационной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работы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Апелляция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п.80, 81</a:t>
            </a:r>
          </a:p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 нарушении установленного порядка проведения ГИА по учебному предмету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(в день проведения экзамена по соответствующему учебному предмету уполномоченному представителю ГЭК, не покидая ППЭ).</a:t>
            </a:r>
          </a:p>
          <a:p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 несогласии с выставленными баллами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(в течение двух рабочих дней со дня объявления результатов ГИА по соответствующему учебному предмету).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5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Апелляция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п.83</a:t>
            </a:r>
          </a:p>
          <a:p>
            <a:pPr>
              <a:buNone/>
            </a:pP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		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По результатам рассмотрения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апелляции о несогласии с выставленными баллами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КК принимает решение об отклонении апелляции и сохранении выставленных баллов либо об удовлетворении апелляции и изменении баллов.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		 При этом количество выставленных баллов может измениться как в сторону увеличения, так и в сторону уменьшения количества баллов.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Рассмотрение в течение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4 рабочих дней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, следующих за днем поступления в КК. 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Оценка результатов ГИА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55000" lnSpcReduction="20000"/>
          </a:bodyPr>
          <a:lstStyle/>
          <a:p>
            <a:endParaRPr lang="ru-RU" sz="3500" b="1" dirty="0" smtClean="0">
              <a:solidFill>
                <a:srgbClr val="333399"/>
              </a:solidFill>
              <a:latin typeface="Georgia" panose="02040502050405020303" pitchFamily="18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Результаты </a:t>
            </a:r>
            <a:r>
              <a:rPr lang="ru-RU" sz="3500" b="1" dirty="0">
                <a:solidFill>
                  <a:srgbClr val="002060"/>
                </a:solidFill>
                <a:latin typeface="Georgia" panose="02040502050405020303" pitchFamily="18" charset="0"/>
              </a:rPr>
              <a:t>ГИА признаются удовлетворительными в случае, если обучающийся по сдаваемым учебным предметам набрал </a:t>
            </a:r>
            <a:r>
              <a:rPr lang="ru-RU" sz="3500" b="1" dirty="0">
                <a:solidFill>
                  <a:srgbClr val="C00000"/>
                </a:solidFill>
                <a:latin typeface="Georgia" panose="02040502050405020303" pitchFamily="18" charset="0"/>
              </a:rPr>
              <a:t>минимальное количество баллов</a:t>
            </a:r>
            <a:r>
              <a:rPr lang="ru-RU" sz="3500" b="1" dirty="0">
                <a:solidFill>
                  <a:srgbClr val="002060"/>
                </a:solidFill>
                <a:latin typeface="Georgia" panose="02040502050405020303" pitchFamily="18" charset="0"/>
              </a:rPr>
              <a:t>, определенное органом исполнительной власти субъекта Российской Федерации, осуществляющим государственное управление в сфере образования, учредителем, загранучреждением.</a:t>
            </a:r>
          </a:p>
          <a:p>
            <a:endParaRPr lang="ru-RU" sz="3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500" b="1" dirty="0">
                <a:solidFill>
                  <a:srgbClr val="002060"/>
                </a:solidFill>
                <a:latin typeface="Georgia" panose="02040502050405020303" pitchFamily="18" charset="0"/>
              </a:rPr>
              <a:t>Обучающимся, не прошедшим ГИА или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из этих предметов на ГИА в дополнительные сроки, предоставляется право пройти ГИА по соответствующим учебным предметам </a:t>
            </a:r>
            <a:r>
              <a:rPr lang="ru-RU" sz="3500" b="1" dirty="0">
                <a:solidFill>
                  <a:srgbClr val="C00000"/>
                </a:solidFill>
                <a:latin typeface="Georgia" panose="02040502050405020303" pitchFamily="18" charset="0"/>
              </a:rPr>
              <a:t>не ранее 1 сентября текущего года.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Аттестат об основном общем образовании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Условием получения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аттестата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является успешное прохождение ГИА-9 по четырем учебным предметам - по обязательным учебным предметам (русский язык, математика), а также по двум учебным предметам по выбору.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Итоговые отметки за 9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класс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 русскому языку, математике и двум учебным предметам, сдаваемым по выбору обучающегося, определяются как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среднее арифметическое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Информационные ресурсы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76" lvl="0" indent="-265176">
              <a:lnSpc>
                <a:spcPct val="15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 smtClean="0">
                <a:solidFill>
                  <a:srgbClr val="FF0000"/>
                </a:solidFill>
              </a:rPr>
              <a:t>Сайт </a:t>
            </a:r>
            <a:r>
              <a:rPr lang="ru-RU" sz="2800" b="1" dirty="0" err="1">
                <a:solidFill>
                  <a:srgbClr val="FF0000"/>
                </a:solidFill>
              </a:rPr>
              <a:t>Рособрнадзора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http://obrnadzor.gov.ru</a:t>
            </a:r>
            <a:endParaRPr lang="ru-RU" sz="2800" b="1" dirty="0">
              <a:solidFill>
                <a:srgbClr val="FF0000"/>
              </a:solidFill>
            </a:endParaRPr>
          </a:p>
          <a:p>
            <a:pPr marL="265176" lvl="0" indent="-265176">
              <a:lnSpc>
                <a:spcPct val="15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>
                <a:solidFill>
                  <a:srgbClr val="FF0000"/>
                </a:solidFill>
              </a:rPr>
              <a:t>Сайт ФИПИ - </a:t>
            </a:r>
            <a:r>
              <a:rPr lang="en-US" sz="2800" b="1" dirty="0">
                <a:solidFill>
                  <a:srgbClr val="FF0000"/>
                </a:solidFill>
                <a:hlinkClick r:id="rId3"/>
              </a:rPr>
              <a:t>http://www.fipi.ru</a:t>
            </a:r>
            <a:endParaRPr lang="ru-RU" sz="2800" b="1" dirty="0">
              <a:solidFill>
                <a:srgbClr val="FF0000"/>
              </a:solidFill>
            </a:endParaRP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>
                <a:solidFill>
                  <a:srgbClr val="FF0000"/>
                </a:solidFill>
              </a:rPr>
              <a:t>Сайт КОПО ЛО - 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http://edu.lenobl.ru</a:t>
            </a:r>
            <a:r>
              <a:rPr lang="ru-RU" sz="2800" b="1" dirty="0">
                <a:solidFill>
                  <a:srgbClr val="FF0000"/>
                </a:solidFill>
              </a:rPr>
              <a:t> (раздел ГИА)</a:t>
            </a:r>
          </a:p>
          <a:p>
            <a:pPr marL="265176" lvl="0" indent="-265176">
              <a:lnSpc>
                <a:spcPct val="2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b="1" dirty="0" err="1">
                <a:solidFill>
                  <a:srgbClr val="FF0000"/>
                </a:solidFill>
              </a:rPr>
              <a:t>Сосновоборский</a:t>
            </a:r>
            <a:r>
              <a:rPr lang="ru-RU" sz="2800" b="1" dirty="0">
                <a:solidFill>
                  <a:srgbClr val="FF0000"/>
                </a:solidFill>
              </a:rPr>
              <a:t> образовательный портал - </a:t>
            </a:r>
            <a:r>
              <a:rPr lang="en-US" sz="2800" b="1" dirty="0">
                <a:solidFill>
                  <a:srgbClr val="FF9933"/>
                </a:solidFill>
                <a:hlinkClick r:id="rId5"/>
              </a:rPr>
              <a:t>http://edu.sbor.net/</a:t>
            </a:r>
            <a:r>
              <a:rPr lang="ru-RU" sz="2800" b="1" dirty="0">
                <a:solidFill>
                  <a:srgbClr val="FF9933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(раздел ГИА)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Изменения в  Порядок ГИА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Введение ИС по русскому языку </a:t>
            </a:r>
            <a:r>
              <a:rPr lang="ru-RU" sz="2800" dirty="0" smtClean="0">
                <a:solidFill>
                  <a:srgbClr val="002060"/>
                </a:solidFill>
              </a:rPr>
              <a:t>как дополнительного </a:t>
            </a:r>
            <a:r>
              <a:rPr lang="ru-RU" sz="2800" dirty="0">
                <a:solidFill>
                  <a:srgbClr val="002060"/>
                </a:solidFill>
              </a:rPr>
              <a:t>условия допуска к </a:t>
            </a:r>
            <a:r>
              <a:rPr lang="ru-RU" sz="2800" dirty="0" smtClean="0">
                <a:solidFill>
                  <a:srgbClr val="002060"/>
                </a:solidFill>
              </a:rPr>
              <a:t>ГИА (п.11).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Особенности проведения </a:t>
            </a:r>
            <a:r>
              <a:rPr lang="ru-RU" sz="2800" dirty="0" smtClean="0">
                <a:solidFill>
                  <a:srgbClr val="002060"/>
                </a:solidFill>
              </a:rPr>
              <a:t>ИС -  гл. </a:t>
            </a:r>
            <a:r>
              <a:rPr lang="en-US" sz="2800" dirty="0">
                <a:solidFill>
                  <a:srgbClr val="002060"/>
                </a:solidFill>
              </a:rPr>
              <a:t>III </a:t>
            </a:r>
            <a:r>
              <a:rPr lang="ru-RU" sz="2800" dirty="0">
                <a:solidFill>
                  <a:srgbClr val="002060"/>
                </a:solidFill>
              </a:rPr>
              <a:t>Порядка </a:t>
            </a:r>
            <a:r>
              <a:rPr lang="ru-RU" sz="2800" dirty="0" smtClean="0">
                <a:solidFill>
                  <a:srgbClr val="002060"/>
                </a:solidFill>
              </a:rPr>
              <a:t>ГИА.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Вводится в рамках реализации Концепции преподавания русского языка и литературы для проверки навыков устной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700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Горячая линия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Муниципальный координатор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ГИА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главный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специалист Комитета образования администрации </a:t>
            </a:r>
            <a:r>
              <a:rPr lang="ru-RU" altLang="ru-RU" sz="2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Сосновоборского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городского округа 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Степанова Анна Сергеевна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8(81369)2-97-49</a:t>
            </a: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Школьный координатор </a:t>
            </a: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ГИА- 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заместитель директора по УВР </a:t>
            </a:r>
            <a:r>
              <a:rPr lang="ru-RU" altLang="ru-RU" sz="2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Скуматова</a:t>
            </a:r>
            <a:r>
              <a:rPr lang="ru-RU" alt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Елена Геннадьевна</a:t>
            </a:r>
            <a:endParaRPr lang="ru-RU" alt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8(81369)4-02-88</a:t>
            </a: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endParaRPr lang="ru-RU" altLang="ru-RU" sz="24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D16349"/>
              </a:buClr>
              <a:buSzPct val="7000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(если есть вопросы звоните по этому телефону понедельник-пятница с 8.00 до 16.00)</a:t>
            </a:r>
            <a:endParaRPr lang="ru-RU" altLang="ru-RU" sz="2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522850" y="4581128"/>
            <a:ext cx="19316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РЕШАЮТ ТОЛЬКО ЗНАНИЯ!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 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rgbClr val="EAF1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Итоговое собеседование- допуск к государственной итоговой аттестации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472518" cy="47085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Введено в рамках- реализации Концепции преподавания русского языка и литературы для проверки навыков устной речи у школьников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Результат итогового собеседования - «зачет» или «незачет».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зачёт ≥ 10 баллов</a:t>
            </a:r>
            <a:br>
              <a:rPr lang="ru-RU" sz="1800" dirty="0"/>
            </a:br>
            <a:r>
              <a:rPr lang="ru-RU" sz="1800" dirty="0"/>
              <a:t>максимально – 19 баллов</a:t>
            </a:r>
            <a:endParaRPr lang="ru-RU" sz="1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Сроки проведения: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09 февраля 2022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Дополнительные сроки проведения: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09 марта, 16 мая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2022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Повторно допускаются: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обучающиеся, получившие «незачет»;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 явившиеся или не завершившие процедуру по уважительным причинам, подтвержденным документально.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Место проведения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 МБОУ «СОШ № 9 им. В.И.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екрасова»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Результаты собеседования участники узнают не позднее 5 календарных дней после проведения.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Заявления на участие не позднее чем за две недели до начала 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8262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Итоговое </a:t>
            </a:r>
            <a:r>
              <a:rPr lang="ru-RU" sz="3200" b="1" dirty="0" smtClean="0">
                <a:solidFill>
                  <a:srgbClr val="7030A0"/>
                </a:solidFill>
              </a:rPr>
              <a:t>собеседование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КИМ (контрольные измерительные материалы) получают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за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60 мин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до начала собеседования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по электронной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почте.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В КИМ 4 задания: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чтение текста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пересказ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монолог по выбранной теме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диалог </a:t>
            </a:r>
            <a:r>
              <a:rPr lang="ru-RU" sz="2400" dirty="0">
                <a:solidFill>
                  <a:srgbClr val="002060"/>
                </a:solidFill>
              </a:rPr>
              <a:t>с </a:t>
            </a:r>
            <a:r>
              <a:rPr lang="ru-RU" sz="2400" dirty="0" smtClean="0">
                <a:solidFill>
                  <a:srgbClr val="002060"/>
                </a:solidFill>
              </a:rPr>
              <a:t>организатором-собеседником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На выполнение заданий отводится примерно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15 минут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Проверка </a:t>
            </a:r>
            <a:r>
              <a:rPr lang="ru-RU" sz="2400" dirty="0">
                <a:solidFill>
                  <a:srgbClr val="002060"/>
                </a:solidFill>
              </a:rPr>
              <a:t>ИС - </a:t>
            </a:r>
            <a:r>
              <a:rPr lang="ru-RU" sz="2400" b="1" dirty="0">
                <a:solidFill>
                  <a:srgbClr val="7030A0"/>
                </a:solidFill>
              </a:rPr>
              <a:t>в ходе устных ответов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>
              <a:buFont typeface="+mj-lt"/>
              <a:buNone/>
            </a:pPr>
            <a:r>
              <a:rPr lang="ru-RU" sz="2400" dirty="0">
                <a:solidFill>
                  <a:srgbClr val="002060"/>
                </a:solidFill>
              </a:rPr>
              <a:t>Одна работа оценивается </a:t>
            </a:r>
            <a:r>
              <a:rPr lang="ru-RU" sz="2400" b="1" u="sng" dirty="0">
                <a:solidFill>
                  <a:srgbClr val="7030A0"/>
                </a:solidFill>
              </a:rPr>
              <a:t>одним экспертом </a:t>
            </a:r>
            <a:r>
              <a:rPr lang="ru-RU" sz="2400" dirty="0">
                <a:solidFill>
                  <a:srgbClr val="002060"/>
                </a:solidFill>
              </a:rPr>
              <a:t>во время ответа участника.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При необходимости оценивается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повторно после окончания ИС по аудиозаписи.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7030A0"/>
                </a:solidFill>
              </a:rPr>
              <a:t>Процедура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spcBef>
                <a:spcPts val="0"/>
              </a:spcBef>
              <a:buNone/>
            </a:pPr>
            <a:endParaRPr lang="ru-RU" sz="3400" b="1" dirty="0" smtClean="0">
              <a:solidFill>
                <a:srgbClr val="604A7B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Организатор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вне аудитории приглашает участника в аудиторию проведения.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604A7B"/>
                </a:solidFill>
                <a:cs typeface="Arial"/>
              </a:rPr>
              <a:t>В аудитории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В начале обучающегося просят назвать ФИО, класс, вариант.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i="1" dirty="0">
                <a:solidFill>
                  <a:srgbClr val="FF0000"/>
                </a:solidFill>
                <a:cs typeface="Arial"/>
              </a:rPr>
              <a:t>Перед ответом на каждое задание участник ИС произносит номер задания. </a:t>
            </a:r>
            <a:endParaRPr lang="ru-RU" sz="5500" i="1" dirty="0" smtClean="0">
              <a:solidFill>
                <a:srgbClr val="FF0000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1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чтение текста.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2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пересказ, вставка цитаты (делает записи при подготовке).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3 задание – участник составляет рассказ по выбранной теме.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4 задание - организатор-собеседник вступает в диалог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7030A0"/>
                </a:solidFill>
                <a:cs typeface="Arial"/>
              </a:rPr>
              <a:t>Организатор-собеседник  заполняет Ведомость учета </a:t>
            </a:r>
            <a:r>
              <a:rPr lang="ru-RU" sz="5500" b="1" dirty="0" smtClean="0">
                <a:solidFill>
                  <a:srgbClr val="7030A0"/>
                </a:solidFill>
                <a:cs typeface="Arial"/>
              </a:rPr>
              <a:t>(</a:t>
            </a:r>
            <a:r>
              <a:rPr lang="ru-RU" sz="5500" b="1" dirty="0">
                <a:solidFill>
                  <a:srgbClr val="7030A0"/>
                </a:solidFill>
                <a:cs typeface="Arial"/>
              </a:rPr>
              <a:t>время начала и окончания) , ведет экзамен.</a:t>
            </a:r>
            <a:br>
              <a:rPr lang="ru-RU" sz="5500" b="1" dirty="0">
                <a:solidFill>
                  <a:srgbClr val="7030A0"/>
                </a:solidFill>
                <a:cs typeface="Arial"/>
              </a:rPr>
            </a:br>
            <a:endParaRPr lang="ru-RU" sz="5500" b="1" dirty="0">
              <a:solidFill>
                <a:srgbClr val="7030A0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sz="5500" b="1" dirty="0" smtClean="0">
                <a:solidFill>
                  <a:srgbClr val="7030A0"/>
                </a:solidFill>
                <a:cs typeface="Arial"/>
              </a:rPr>
              <a:t>Эксперт </a:t>
            </a:r>
            <a:r>
              <a:rPr lang="ru-RU" sz="5500" b="1" dirty="0">
                <a:solidFill>
                  <a:srgbClr val="7030A0"/>
                </a:solidFill>
                <a:cs typeface="Arial"/>
              </a:rPr>
              <a:t>оценивает участника и заносит результаты в Протоколы.</a:t>
            </a:r>
            <a:endParaRPr lang="ru-RU" sz="5500" dirty="0">
              <a:solidFill>
                <a:srgbClr val="7030A0"/>
              </a:solidFill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7030A0"/>
                </a:solidFill>
                <a:cs typeface="Arial"/>
              </a:rPr>
              <a:t>Участник ставит подпись в Ведомости учета</a:t>
            </a:r>
            <a:r>
              <a:rPr lang="ru-RU" sz="5500" b="1" dirty="0" smtClean="0">
                <a:solidFill>
                  <a:srgbClr val="7030A0"/>
                </a:solidFill>
                <a:cs typeface="Arial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5500" b="1" dirty="0" smtClean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 smtClean="0">
                <a:solidFill>
                  <a:srgbClr val="7030A0"/>
                </a:solidFill>
              </a:rPr>
              <a:t>На </a:t>
            </a:r>
            <a:r>
              <a:rPr lang="ru-RU" sz="5500" b="1" dirty="0">
                <a:solidFill>
                  <a:srgbClr val="7030A0"/>
                </a:solidFill>
              </a:rPr>
              <a:t>ИС организуется потоковая аудиозапись ответов участников.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>
                <a:solidFill>
                  <a:srgbClr val="7030A0"/>
                </a:solidFill>
              </a:rPr>
              <a:t>Во время технических перерывов запись прерывается</a:t>
            </a:r>
          </a:p>
          <a:p>
            <a:pPr marL="530352" indent="-530352" fontAlgn="base">
              <a:spcBef>
                <a:spcPts val="0"/>
              </a:spcBef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Организатор вне аудитории провожает участника на урок</a:t>
            </a:r>
            <a:r>
              <a:rPr lang="en-US" sz="55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FF0000"/>
                </a:solidFill>
                <a:cs typeface="Arial"/>
              </a:rPr>
              <a:t>или на выход.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Приглашает другого.</a:t>
            </a:r>
            <a:endParaRPr lang="ru-RU" sz="5500" dirty="0">
              <a:latin typeface="Arial"/>
            </a:endParaRP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7053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Чтение текста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Тексты подбираются так, чтобы выявить владение орфоэпическими нормами, ударениями и интонационными выделениями.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</a:rPr>
              <a:t>Образец КИМ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7854" r="23550" b="7985"/>
          <a:stretch>
            <a:fillRect/>
          </a:stretch>
        </p:blipFill>
        <p:spPr bwMode="auto">
          <a:xfrm>
            <a:off x="3272576" y="1395723"/>
            <a:ext cx="3049618" cy="43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8032" r="22229" b="6593"/>
          <a:stretch>
            <a:fillRect/>
          </a:stretch>
        </p:blipFill>
        <p:spPr bwMode="auto">
          <a:xfrm>
            <a:off x="251520" y="1395723"/>
            <a:ext cx="3021056" cy="43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8507" r="22713" b="7034"/>
          <a:stretch>
            <a:fillRect/>
          </a:stretch>
        </p:blipFill>
        <p:spPr bwMode="auto">
          <a:xfrm>
            <a:off x="6228921" y="1340768"/>
            <a:ext cx="2664991" cy="43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1915</Words>
  <Application>Microsoft Office PowerPoint</Application>
  <PresentationFormat>Экран (4:3)</PresentationFormat>
  <Paragraphs>344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Подготовка к проведению ГИА-9  в 2022 году (информация на текущий момент, в связи с эпидемобстановкой могут вноситься коррективы) </vt:lpstr>
      <vt:lpstr> ГИА- 9 в 2022 году </vt:lpstr>
      <vt:lpstr>Порядок проведения ГИА</vt:lpstr>
      <vt:lpstr>Изменения в  Порядок ГИА</vt:lpstr>
      <vt:lpstr>Итоговое собеседование- допуск к государственной итоговой аттестации</vt:lpstr>
      <vt:lpstr>Итоговое собеседование</vt:lpstr>
      <vt:lpstr>Процедура</vt:lpstr>
      <vt:lpstr>Чтение текста</vt:lpstr>
      <vt:lpstr>Образец КИМ</vt:lpstr>
      <vt:lpstr>Пересказ</vt:lpstr>
      <vt:lpstr>Монологическое высказывание</vt:lpstr>
      <vt:lpstr>Участие в диалоге</vt:lpstr>
      <vt:lpstr>Образец КИМ</vt:lpstr>
      <vt:lpstr>Образец КИМ</vt:lpstr>
      <vt:lpstr>Образец КИМ</vt:lpstr>
      <vt:lpstr>Образец КИМ</vt:lpstr>
      <vt:lpstr>Протокол оценивания ИС  </vt:lpstr>
      <vt:lpstr>Результаты апробации итогового собеседования  (08.12.21)</vt:lpstr>
      <vt:lpstr>Результаты апробации итогового собеседования  (08.12.21, 19.01.22)</vt:lpstr>
      <vt:lpstr>Изменения в  Порядке  ГИА</vt:lpstr>
      <vt:lpstr>Расписание ГИА-9 (основной период)</vt:lpstr>
      <vt:lpstr>Расписание ГИА-9(основной период)</vt:lpstr>
      <vt:lpstr>Расписание ГИА-9 (дополнительный период)</vt:lpstr>
      <vt:lpstr>Выбор учебных предметов (заявление на ГИА-2022 до 1 марта 2022 года)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Порядок проведения ГИА</vt:lpstr>
      <vt:lpstr>Апелляция</vt:lpstr>
      <vt:lpstr>Апелляция</vt:lpstr>
      <vt:lpstr>Апелляция</vt:lpstr>
      <vt:lpstr>Оценка результатов ГИА</vt:lpstr>
      <vt:lpstr>Аттестат об основном общем образовании</vt:lpstr>
      <vt:lpstr>Информационные ресурсы</vt:lpstr>
      <vt:lpstr>Горячая линия</vt:lpstr>
      <vt:lpstr> ВСЕ РЕШАЮТ ТОЛЬКО ЗНАНИЯ!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Завуч</cp:lastModifiedBy>
  <cp:revision>399</cp:revision>
  <dcterms:modified xsi:type="dcterms:W3CDTF">2022-03-01T13:31:18Z</dcterms:modified>
</cp:coreProperties>
</file>