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8" r:id="rId4"/>
    <p:sldId id="339" r:id="rId5"/>
    <p:sldId id="340" r:id="rId6"/>
    <p:sldId id="341" r:id="rId7"/>
    <p:sldId id="348" r:id="rId8"/>
    <p:sldId id="342" r:id="rId9"/>
    <p:sldId id="343" r:id="rId10"/>
    <p:sldId id="344" r:id="rId11"/>
    <p:sldId id="345" r:id="rId12"/>
    <p:sldId id="346" r:id="rId13"/>
    <p:sldId id="349" r:id="rId14"/>
    <p:sldId id="286" r:id="rId15"/>
    <p:sldId id="304" r:id="rId16"/>
    <p:sldId id="307" r:id="rId17"/>
    <p:sldId id="316" r:id="rId18"/>
    <p:sldId id="318" r:id="rId19"/>
    <p:sldId id="319" r:id="rId20"/>
    <p:sldId id="320" r:id="rId21"/>
    <p:sldId id="321" r:id="rId22"/>
    <p:sldId id="333" r:id="rId23"/>
    <p:sldId id="334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31" r:id="rId32"/>
    <p:sldId id="335" r:id="rId33"/>
    <p:sldId id="336" r:id="rId34"/>
    <p:sldId id="332" r:id="rId35"/>
    <p:sldId id="30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9.edu.sbor.net/" TargetMode="External"/><Relationship Id="rId5" Type="http://schemas.openxmlformats.org/officeDocument/2006/relationships/hyperlink" Target="http://edu.sbor.net/" TargetMode="External"/><Relationship Id="rId4" Type="http://schemas.openxmlformats.org/officeDocument/2006/relationships/hyperlink" Target="http://edu.lenobl.ru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</a:t>
            </a:r>
            <a:r>
              <a:rPr lang="ru-RU" b="1" dirty="0">
                <a:solidFill>
                  <a:srgbClr val="FF0000"/>
                </a:solidFill>
              </a:rPr>
              <a:t>ГИА-9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2024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6949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01 февраля 2024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Завуч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74638"/>
            <a:ext cx="5040560" cy="64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Завуч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547260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53683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905375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967" y="2286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Порядок </a:t>
            </a:r>
            <a:r>
              <a:rPr lang="ru-RU" sz="4000" b="1" dirty="0">
                <a:solidFill>
                  <a:srgbClr val="002060"/>
                </a:solidFill>
              </a:rPr>
              <a:t>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Особенности проведения экзаменов для отдельных категорий обучающихся и представляемые документы (п.44 Порядка)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49029"/>
              </p:ext>
            </p:extLst>
          </p:nvPr>
        </p:nvGraphicFramePr>
        <p:xfrm>
          <a:off x="457200" y="2132856"/>
          <a:ext cx="8229600" cy="340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41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1.обучающиеся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 ОВЗ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дети-инвалиды и инвалиды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(справка об инвалидности)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 может проводиться в форме ГВЭ (по их желанию)</a:t>
                      </a: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только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2-м обязательным учебным предметам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ГВЭ по всем учебным предметам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устной форме 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Беспрепятственный доступ участников ГИА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1-м этаже; наличие специальных кресел и других приспособлений)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продолжительности 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экзамена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часа;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ИС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питания и перерывов для проведения необходимых лечебных и профилактических мероприятий во время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6629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Основанием для организации экзамена на дому, в медицинской организации являются заключение медицинской организации и рекомендации ПМПК.</a:t>
            </a:r>
          </a:p>
        </p:txBody>
      </p:sp>
    </p:spTree>
    <p:extLst>
      <p:ext uri="{BB962C8B-B14F-4D97-AF65-F5344CB8AC3E}">
        <p14:creationId xmlns:p14="http://schemas.microsoft.com/office/powerpoint/2010/main" val="1397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Расписание ГИА-9 (основной период)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47222"/>
              </p:ext>
            </p:extLst>
          </p:nvPr>
        </p:nvGraphicFramePr>
        <p:xfrm>
          <a:off x="539552" y="1340769"/>
          <a:ext cx="8219256" cy="51125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21 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 или 22 мая (ср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иностранный язык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история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, физика,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27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мая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биология, информатика, обществознание, химия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30 мая 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география, история, физика, химия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03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июня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06 июня 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11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июня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география, информатика, обществознание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июня (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сб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биология, информатика, литература, физика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3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Расписание ГИА-9 (</a:t>
            </a:r>
            <a:r>
              <a:rPr lang="ru-RU" sz="3200" b="1" dirty="0">
                <a:solidFill>
                  <a:srgbClr val="002060"/>
                </a:solidFill>
              </a:rPr>
              <a:t>основной период)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33633"/>
              </p:ext>
            </p:extLst>
          </p:nvPr>
        </p:nvGraphicFramePr>
        <p:xfrm>
          <a:off x="611560" y="1404626"/>
          <a:ext cx="7416824" cy="51927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24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25 июня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26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июня (ср)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Резерв: по всем учебным предметам </a:t>
                      </a:r>
                    </a:p>
                    <a:p>
                      <a:pPr marL="190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русского языка и математики)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27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Резерв: математика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rgbClr val="C00000"/>
                          </a:solidFill>
                          <a:effectLst/>
                        </a:rPr>
                        <a:t>01 </a:t>
                      </a:r>
                      <a:r>
                        <a:rPr lang="ru-RU" sz="2000" smtClean="0">
                          <a:solidFill>
                            <a:srgbClr val="C00000"/>
                          </a:solidFill>
                          <a:effectLst/>
                        </a:rPr>
                        <a:t>июля(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02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июля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Расписание ГИА-9 </a:t>
            </a:r>
            <a:r>
              <a:rPr lang="ru-RU" sz="3200" b="1" dirty="0" smtClean="0">
                <a:solidFill>
                  <a:srgbClr val="002060"/>
                </a:solidFill>
              </a:rPr>
              <a:t>(дополнительный </a:t>
            </a:r>
            <a:r>
              <a:rPr lang="ru-RU" sz="3200" b="1" dirty="0">
                <a:solidFill>
                  <a:srgbClr val="002060"/>
                </a:solidFill>
              </a:rPr>
              <a:t>период)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23101"/>
              </p:ext>
            </p:extLst>
          </p:nvPr>
        </p:nvGraphicFramePr>
        <p:xfrm>
          <a:off x="611560" y="1196752"/>
          <a:ext cx="7848872" cy="54006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4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03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06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10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История, биология, физика, география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Обществознание, химия, информатика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литература, иностранные языки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18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(ср)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19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: 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20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0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23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24 сентября (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-100" dirty="0">
                <a:solidFill>
                  <a:srgbClr val="002060"/>
                </a:solidFill>
              </a:rPr>
              <a:t>Выбор </a:t>
            </a:r>
            <a:r>
              <a:rPr lang="ru-RU" sz="3200" b="1" spc="-100" dirty="0" smtClean="0">
                <a:solidFill>
                  <a:srgbClr val="002060"/>
                </a:solidFill>
              </a:rPr>
              <a:t>учебных предметов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144019"/>
              </p:ext>
            </p:extLst>
          </p:nvPr>
        </p:nvGraphicFramePr>
        <p:xfrm>
          <a:off x="457200" y="1600200"/>
          <a:ext cx="8229600" cy="41671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1683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биология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история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информатика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литература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английский язык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география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 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 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9 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0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ОГЭ проводится в специально оборудованных пунктах проведения экзаменов (ППЭ), которые размещаются в школах.</a:t>
            </a:r>
          </a:p>
          <a:p>
            <a:pPr marL="285750" lvl="0" indent="-285750">
              <a:spcBef>
                <a:spcPts val="0"/>
              </a:spcBef>
            </a:pP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Для исключения возможности нарушений ППЭ оборудованы средствами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видеонаблюдения </a:t>
            </a:r>
            <a:r>
              <a:rPr lang="ru-RU" b="1" u="sng" dirty="0">
                <a:solidFill>
                  <a:srgbClr val="002060"/>
                </a:solidFill>
              </a:rPr>
              <a:t>(</a:t>
            </a:r>
            <a:r>
              <a:rPr lang="en-US" b="1" u="sng" dirty="0">
                <a:solidFill>
                  <a:srgbClr val="002060"/>
                </a:solidFill>
              </a:rPr>
              <a:t>off-line)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spcBef>
                <a:spcPts val="0"/>
              </a:spcBef>
            </a:pPr>
            <a:endParaRPr lang="ru-RU" b="1" dirty="0">
              <a:solidFill>
                <a:srgbClr val="0000FF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ОГЭ начинается в 10:00 по местному времени. В день экзамена участник ГИА-9 прибывает в ППЭ не позднее </a:t>
            </a:r>
            <a:r>
              <a:rPr lang="ru-RU" b="1" dirty="0">
                <a:solidFill>
                  <a:srgbClr val="FF0000"/>
                </a:solidFill>
              </a:rPr>
              <a:t>09:15.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ГИА- 9 в 2024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201210" lv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002774"/>
                </a:solidFill>
              </a:rPr>
              <a:t>Приказ </a:t>
            </a:r>
            <a:r>
              <a:rPr lang="ru-RU" sz="1800" dirty="0">
                <a:solidFill>
                  <a:srgbClr val="002774"/>
                </a:solidFill>
              </a:rPr>
              <a:t>Министерства просвещения Российской Федерации и Федеральной службы по надзору в сфере образования и </a:t>
            </a:r>
            <a:r>
              <a:rPr lang="ru-RU" sz="1800" dirty="0" smtClean="0">
                <a:solidFill>
                  <a:srgbClr val="002774"/>
                </a:solidFill>
              </a:rPr>
              <a:t>науки  от </a:t>
            </a:r>
            <a:r>
              <a:rPr lang="ru-RU" sz="1800" dirty="0">
                <a:solidFill>
                  <a:srgbClr val="002774"/>
                </a:solidFill>
              </a:rPr>
              <a:t>4 апреля 2023 года № 232/551 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  <a:p>
            <a:pPr marL="201211" lvl="0" indent="0" algn="ct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2774"/>
                </a:solidFill>
              </a:rPr>
              <a:t>Формы проведения ГИА, количество и перечень учебных предметов ГИА-2024</a:t>
            </a:r>
          </a:p>
          <a:p>
            <a:pPr marL="0" fontAlgn="ctr"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ОГЭ: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774"/>
                </a:solidFill>
              </a:rPr>
              <a:t>русский </a:t>
            </a:r>
            <a:r>
              <a:rPr lang="ru-RU" dirty="0">
                <a:solidFill>
                  <a:srgbClr val="002774"/>
                </a:solidFill>
              </a:rPr>
              <a:t>язык, </a:t>
            </a:r>
            <a:r>
              <a:rPr lang="ru-RU" dirty="0" smtClean="0">
                <a:solidFill>
                  <a:srgbClr val="002774"/>
                </a:solidFill>
              </a:rPr>
              <a:t>математика и </a:t>
            </a:r>
            <a:r>
              <a:rPr lang="ru-RU" dirty="0">
                <a:solidFill>
                  <a:srgbClr val="002774"/>
                </a:solidFill>
              </a:rPr>
              <a:t>2 предмета по </a:t>
            </a:r>
            <a:r>
              <a:rPr lang="ru-RU" dirty="0" smtClean="0">
                <a:solidFill>
                  <a:srgbClr val="002774"/>
                </a:solidFill>
              </a:rPr>
              <a:t>    выбору;</a:t>
            </a:r>
            <a:endParaRPr lang="ru-RU" dirty="0"/>
          </a:p>
          <a:p>
            <a:pPr marL="0" fontAlgn="ctr"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</a:rPr>
              <a:t>ГВЭ (особые </a:t>
            </a:r>
            <a:r>
              <a:rPr lang="ru-RU" b="1" dirty="0" smtClean="0">
                <a:solidFill>
                  <a:srgbClr val="C00000"/>
                </a:solidFill>
              </a:rPr>
              <a:t>категории обучающихся</a:t>
            </a:r>
            <a:r>
              <a:rPr lang="ru-RU" b="1" dirty="0">
                <a:solidFill>
                  <a:srgbClr val="C00000"/>
                </a:solidFill>
              </a:rPr>
              <a:t>): </a:t>
            </a:r>
            <a:endParaRPr lang="ru-RU" dirty="0"/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>
                <a:solidFill>
                  <a:srgbClr val="002774"/>
                </a:solidFill>
              </a:rPr>
              <a:t>русский язык и математика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5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П.61. 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Участники ГИА рассаживаются за рабочие места в соответствии с проведенным распределением. </a:t>
            </a:r>
            <a:r>
              <a:rPr lang="ru-RU" sz="3600" b="1" dirty="0">
                <a:solidFill>
                  <a:srgbClr val="C00000"/>
                </a:solidFill>
              </a:rPr>
              <a:t>Изменение рабочего места не допускается.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Экзамен проводится в спокойной и доброжелательной обстановке.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До начала экзамена организаторы проводят </a:t>
            </a:r>
            <a:r>
              <a:rPr lang="ru-RU" sz="3600" b="1" dirty="0">
                <a:solidFill>
                  <a:srgbClr val="C00000"/>
                </a:solidFill>
              </a:rPr>
              <a:t>инструктаж</a:t>
            </a:r>
            <a:r>
              <a:rPr lang="ru-RU" sz="3600" b="1" dirty="0">
                <a:solidFill>
                  <a:srgbClr val="002060"/>
                </a:solidFill>
              </a:rPr>
              <a:t>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настоящего Порядка и о несогласии с выставленными баллами, а также о времени и месте ознакомления с результатами ГИА.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Организаторы информируют участников ГИА о том, что записи на КИМ для проведения ОГЭ, текстах, темах, заданиях, билетах для проведения ГВЭ и листах бумаги для черновиков не обрабатываются и не проверяются.</a:t>
            </a:r>
          </a:p>
          <a:p>
            <a:pPr marL="603504" lvl="2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603504" lvl="2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П.62</a:t>
            </a:r>
            <a:r>
              <a:rPr lang="ru-RU" dirty="0" smtClean="0"/>
              <a:t> </a:t>
            </a:r>
            <a:endParaRPr lang="ru-RU" dirty="0"/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Во время экзамена участники соблюдают требования настоящего Порядка и следуют указаниям организаторов. Организаторы обеспечивают соблюдение требований настоящего Порядка в аудитории и ППЭ.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</a:rPr>
              <a:t>	Участники экзамена выполняют экзаменационную работу самостоятельно, без помощи посторонних лиц. Во время экзамена на столе участника экзамена помимо экзаменационных материалов находятся: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 err="1">
                <a:solidFill>
                  <a:srgbClr val="FF0000"/>
                </a:solidFill>
              </a:rPr>
              <a:t>гелевая</a:t>
            </a:r>
            <a:r>
              <a:rPr lang="ru-RU" b="1" dirty="0">
                <a:solidFill>
                  <a:srgbClr val="FF0000"/>
                </a:solidFill>
              </a:rPr>
              <a:t> ручка с чернилами черного цвета;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</a:rPr>
              <a:t>документ, удостоверяющий личность;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</a:rPr>
              <a:t>средства обучения и воспитания;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</a:rPr>
              <a:t>лекарства (при необходимости</a:t>
            </a:r>
            <a:r>
              <a:rPr lang="ru-RU" b="1" dirty="0" smtClean="0">
                <a:solidFill>
                  <a:srgbClr val="FF0000"/>
                </a:solidFill>
              </a:rPr>
              <a:t>);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 smtClean="0">
                <a:solidFill>
                  <a:srgbClr val="FF0000"/>
                </a:solidFill>
              </a:rPr>
              <a:t>листы бумаги для черновиков, </a:t>
            </a:r>
            <a:r>
              <a:rPr lang="ru-RU" b="1" dirty="0">
                <a:solidFill>
                  <a:srgbClr val="FF0000"/>
                </a:solidFill>
              </a:rPr>
              <a:t>выданные в ППЭ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Иные личные вещи участники ГИА обязаны оставить в специально выделенном помещении для хранения личных вещей участников ГИА, расположенном  до входа в ППЭ.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8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69435"/>
              </p:ext>
            </p:extLst>
          </p:nvPr>
        </p:nvGraphicFramePr>
        <p:xfrm>
          <a:off x="457200" y="1196751"/>
          <a:ext cx="8507288" cy="58291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Продолжительность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Средства обучения, которые используются на экзамене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Английский язык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 минут (письменная часть)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минут (устная часть)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язык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235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Орфографические словари (готовятся в</a:t>
                      </a:r>
                      <a:r>
                        <a:rPr lang="ru-RU" sz="1800" b="1" u="non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пункте проведения экзамена (ППЭ))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Литература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235 мин.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35428"/>
                  </a:ext>
                </a:extLst>
              </a:tr>
              <a:tr h="7200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Обществознание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180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Информатика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150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География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150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Линейка, непрограммируемый калькулятор, географические атласы для 7,8,9 классов</a:t>
                      </a:r>
                    </a:p>
                    <a:p>
                      <a:endParaRPr lang="ru-RU" sz="18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687559"/>
              </p:ext>
            </p:extLst>
          </p:nvPr>
        </p:nvGraphicFramePr>
        <p:xfrm>
          <a:off x="467544" y="836711"/>
          <a:ext cx="8229600" cy="59110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Продолжительность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Средства обучения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21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Химия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180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непрограммируемый калькулятор, таблица растворимости солей, кислот и оснований, периодическая система Менделеева, электрохимический ряд напряжений металлов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3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Математика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235 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Линейка, справочные материалы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64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Биология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150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Линейка, карандаш, непрограммируемый калькулятор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64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Физика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180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непрограммируемый калькулятор, лабораторное оборудование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33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История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180 минут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b="1" u="non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marL="603504" lvl="2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П.63</a:t>
            </a:r>
            <a:r>
              <a:rPr lang="ru-RU" sz="2600" dirty="0" smtClean="0"/>
              <a:t> </a:t>
            </a:r>
            <a:endParaRPr lang="ru-RU" sz="2600" dirty="0"/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Во время экзамена участники экзамена </a:t>
            </a:r>
            <a:r>
              <a:rPr lang="ru-RU" b="1" dirty="0">
                <a:solidFill>
                  <a:srgbClr val="FF0000"/>
                </a:solidFill>
              </a:rPr>
              <a:t>не должны общаться друг с другом, не могут свободно перемещаться по аудитории и ППЭ.</a:t>
            </a:r>
          </a:p>
          <a:p>
            <a:pPr marL="603504" lvl="2" indent="0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 Во время экзамена участники экзамена  могут выходить из аудитории и перемещаться по ППЭ </a:t>
            </a:r>
            <a:r>
              <a:rPr lang="ru-RU" b="1" dirty="0">
                <a:solidFill>
                  <a:srgbClr val="C00000"/>
                </a:solidFill>
              </a:rPr>
              <a:t>в сопровождении </a:t>
            </a:r>
            <a:r>
              <a:rPr lang="ru-RU" b="1" dirty="0">
                <a:solidFill>
                  <a:srgbClr val="002060"/>
                </a:solidFill>
              </a:rPr>
              <a:t>одного из организаторов. При выходе из аудитории участники экзамена оставляют экзаменационные материалы и листы бумаги для черновиков на рабочем столе. 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</a:rPr>
              <a:t>Организатор проверяет комплектность оставленных участником экзамена экзаменационных материалов и листов бумаги для черновиков, фиксирует время указанного участника экзамена из аудитории и продолжительность отсутствия его в аудитории в соответствующей ведомости.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проведения ГИА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П.63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spc="-150" dirty="0">
                <a:solidFill>
                  <a:srgbClr val="002060"/>
                </a:solidFill>
              </a:rPr>
              <a:t>В день проведения экзамена в ППЭ запрещается: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spc="-150" dirty="0" smtClean="0">
                <a:solidFill>
                  <a:srgbClr val="C00000"/>
                </a:solidFill>
              </a:rPr>
              <a:t>Иметь </a:t>
            </a:r>
            <a:r>
              <a:rPr lang="ru-RU" sz="2400" b="1" spc="-150" dirty="0">
                <a:solidFill>
                  <a:srgbClr val="C00000"/>
                </a:solidFill>
              </a:rPr>
              <a:t>при себе </a:t>
            </a:r>
            <a:endParaRPr lang="ru-RU" sz="2400" b="1" spc="-150" dirty="0" smtClean="0">
              <a:solidFill>
                <a:srgbClr val="C00000"/>
              </a:solidFill>
            </a:endParaRPr>
          </a:p>
          <a:p>
            <a:pPr>
              <a:buClr>
                <a:srgbClr val="002060"/>
              </a:buClr>
            </a:pPr>
            <a:r>
              <a:rPr lang="ru-RU" sz="2400" b="1" spc="-150" dirty="0" smtClean="0">
                <a:solidFill>
                  <a:srgbClr val="C00000"/>
                </a:solidFill>
              </a:rPr>
              <a:t>средства связи</a:t>
            </a:r>
          </a:p>
          <a:p>
            <a:pPr>
              <a:buClr>
                <a:srgbClr val="002060"/>
              </a:buClr>
            </a:pPr>
            <a:r>
              <a:rPr lang="ru-RU" sz="2400" b="1" spc="-150" dirty="0" smtClean="0">
                <a:solidFill>
                  <a:srgbClr val="C00000"/>
                </a:solidFill>
              </a:rPr>
              <a:t> электронно-вычислительную технику</a:t>
            </a:r>
          </a:p>
          <a:p>
            <a:pPr>
              <a:buClr>
                <a:srgbClr val="002060"/>
              </a:buClr>
            </a:pPr>
            <a:r>
              <a:rPr lang="ru-RU" sz="2400" b="1" spc="-150" dirty="0" smtClean="0">
                <a:solidFill>
                  <a:srgbClr val="C00000"/>
                </a:solidFill>
              </a:rPr>
              <a:t>фото-</a:t>
            </a:r>
            <a:r>
              <a:rPr lang="ru-RU" sz="2400" b="1" spc="-150" dirty="0">
                <a:solidFill>
                  <a:srgbClr val="C00000"/>
                </a:solidFill>
              </a:rPr>
              <a:t>, аудио- и </a:t>
            </a:r>
            <a:r>
              <a:rPr lang="ru-RU" sz="2400" b="1" spc="-150" dirty="0" smtClean="0">
                <a:solidFill>
                  <a:srgbClr val="C00000"/>
                </a:solidFill>
              </a:rPr>
              <a:t> видеоаппаратуру </a:t>
            </a:r>
          </a:p>
          <a:p>
            <a:pPr>
              <a:buClr>
                <a:srgbClr val="002060"/>
              </a:buClr>
            </a:pPr>
            <a:r>
              <a:rPr lang="ru-RU" sz="2400" b="1" spc="-150" dirty="0" smtClean="0">
                <a:solidFill>
                  <a:srgbClr val="C00000"/>
                </a:solidFill>
              </a:rPr>
              <a:t>справочные материалы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spc="-150" dirty="0" smtClean="0">
                <a:solidFill>
                  <a:srgbClr val="C00000"/>
                </a:solidFill>
              </a:rPr>
              <a:t>Письменные </a:t>
            </a:r>
            <a:r>
              <a:rPr lang="ru-RU" sz="2400" b="1" spc="-150" dirty="0">
                <a:solidFill>
                  <a:srgbClr val="C00000"/>
                </a:solidFill>
              </a:rPr>
              <a:t>заметки и иные средства  	хранения и </a:t>
            </a:r>
            <a:r>
              <a:rPr lang="ru-RU" sz="2400" b="1" spc="-150" dirty="0" smtClean="0">
                <a:solidFill>
                  <a:srgbClr val="C00000"/>
                </a:solidFill>
              </a:rPr>
              <a:t>передачи </a:t>
            </a:r>
            <a:r>
              <a:rPr lang="ru-RU" sz="2400" b="1" spc="-150" dirty="0">
                <a:solidFill>
                  <a:srgbClr val="C00000"/>
                </a:solidFill>
              </a:rPr>
              <a:t>информации.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Порядок проведения ГИА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504" lvl="2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П.64</a:t>
            </a:r>
            <a:r>
              <a:rPr lang="ru-RU" dirty="0" smtClean="0"/>
              <a:t> </a:t>
            </a:r>
            <a:endParaRPr lang="ru-RU" dirty="0"/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Лица, допустившие нарушение настоящего Порядка, </a:t>
            </a:r>
            <a:r>
              <a:rPr lang="ru-RU" b="1" dirty="0">
                <a:solidFill>
                  <a:srgbClr val="C00000"/>
                </a:solidFill>
                <a:ea typeface="Times New Roman"/>
              </a:rPr>
              <a:t>удаляются с экзамена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>. </a:t>
            </a:r>
            <a:endParaRPr lang="ru-RU" b="1" dirty="0" smtClean="0">
              <a:solidFill>
                <a:srgbClr val="002060"/>
              </a:solidFill>
              <a:ea typeface="Times New Roman"/>
            </a:endParaRPr>
          </a:p>
          <a:p>
            <a:pPr marL="603504" lvl="2" indent="0">
              <a:buNone/>
            </a:pPr>
            <a:r>
              <a:rPr lang="ru-RU" b="1" dirty="0" smtClean="0">
                <a:solidFill>
                  <a:srgbClr val="002060"/>
                </a:solidFill>
                <a:ea typeface="Times New Roman"/>
              </a:rPr>
              <a:t>Акт 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>об удалении с экзамена составляется в помещении для руководителя ППЭ в присутствии члена ГЭК, руководителя ППЭ, организатора, общественного наблюдателя (при наличии).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Апелляция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  <a:cs typeface="Times New Roman" pitchFamily="18" charset="0"/>
              </a:rPr>
              <a:t>П.85</a:t>
            </a:r>
            <a:endParaRPr lang="ru-RU" sz="31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	Конфликтная комиссия </a:t>
            </a:r>
            <a:r>
              <a:rPr lang="ru-RU" sz="3100" b="1" u="sng" dirty="0">
                <a:solidFill>
                  <a:srgbClr val="C00000"/>
                </a:solidFill>
                <a:cs typeface="Times New Roman" pitchFamily="18" charset="0"/>
              </a:rPr>
              <a:t>не рассматривает </a:t>
            </a: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апелляции по </a:t>
            </a:r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вопросам:</a:t>
            </a:r>
          </a:p>
          <a:p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содержания и структуры экзаменационных материалов по учебным </a:t>
            </a:r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предметам</a:t>
            </a:r>
          </a:p>
          <a:p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связанным </a:t>
            </a: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с оцениванием  результатов выполнения заданий экзаменационной работы с кратким </a:t>
            </a:r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ответом</a:t>
            </a:r>
          </a:p>
          <a:p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нарушением </a:t>
            </a: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участником экзамена требований настоящего Порядка проведения </a:t>
            </a:r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ГИА</a:t>
            </a:r>
          </a:p>
          <a:p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связанным с неправильным </a:t>
            </a:r>
            <a:r>
              <a:rPr lang="ru-RU" sz="3100" b="1" dirty="0">
                <a:solidFill>
                  <a:srgbClr val="002060"/>
                </a:solidFill>
                <a:cs typeface="Times New Roman" pitchFamily="18" charset="0"/>
              </a:rPr>
              <a:t>оформлением экзаменационной </a:t>
            </a:r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работы</a:t>
            </a:r>
            <a:endParaRPr lang="ru-RU" sz="3100" dirty="0">
              <a:solidFill>
                <a:srgbClr val="00206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Апелляция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  <a:cs typeface="Times New Roman" pitchFamily="18" charset="0"/>
              </a:rPr>
              <a:t>п.87, 88</a:t>
            </a:r>
            <a:endParaRPr lang="ru-RU" sz="29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 нарушении установленного порядка проведения ГИА по учебному предмету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(в день проведения экзамена по соответствующему учебному предмету уполномоченному представителю ГЭК, не покидая ППЭ).</a:t>
            </a: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 несогласии с выставленными баллами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(в течение двух рабочих дней со дня объявления результатов ГИА по соответствующему учебному предмету).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5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Апелляция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п.91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По результатам рассмотрения апелляции о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несогласии с выставленными баллами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апелляционная комиссия принимает решение одно из решений: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1) об отклонении апелляции;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2) об удовлетворении апелляции.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При удовлетворении апелляции количество ранее выставленных первичных баллов может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измениться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как в сторону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увеличения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, так и в сторону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уменьшения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либо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не измениться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 целом.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Апелляционная комиссия рассматривает апелляцию о несогласии с выставленными баллами в течение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четырех рабочих дней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, следующих за днем ее поступления в апелляционную комиссию.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		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ГИА- 9 в 2024 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410849"/>
              </p:ext>
            </p:extLst>
          </p:nvPr>
        </p:nvGraphicFramePr>
        <p:xfrm>
          <a:off x="395536" y="1196751"/>
          <a:ext cx="83964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229">
                  <a:extLst>
                    <a:ext uri="{9D8B030D-6E8A-4147-A177-3AD203B41FA5}">
                      <a16:colId xmlns:a16="http://schemas.microsoft.com/office/drawing/2014/main" val="3826555343"/>
                    </a:ext>
                  </a:extLst>
                </a:gridCol>
                <a:gridCol w="4198229">
                  <a:extLst>
                    <a:ext uri="{9D8B030D-6E8A-4147-A177-3AD203B41FA5}">
                      <a16:colId xmlns:a16="http://schemas.microsoft.com/office/drawing/2014/main" val="1219989090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Сроки</a:t>
                      </a:r>
                      <a:r>
                        <a:rPr lang="ru-RU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проведения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Допуск к ГИА-9 -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итоговое собеседование</a:t>
                      </a: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835541727"/>
                  </a:ext>
                </a:extLst>
              </a:tr>
              <a:tr h="2790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Основной срок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февраля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2024 года </a:t>
                      </a: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430454087"/>
                  </a:ext>
                </a:extLst>
              </a:tr>
              <a:tr h="2790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Дополнительный срок 1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 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марта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2024 года </a:t>
                      </a: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2563754465"/>
                  </a:ext>
                </a:extLst>
              </a:tr>
              <a:tr h="2790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Дополнительный срок 2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15 апреля 2024 года </a:t>
                      </a: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3881506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77091"/>
              </p:ext>
            </p:extLst>
          </p:nvPr>
        </p:nvGraphicFramePr>
        <p:xfrm>
          <a:off x="395537" y="2939338"/>
          <a:ext cx="8422511" cy="373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281">
                  <a:extLst>
                    <a:ext uri="{9D8B030D-6E8A-4147-A177-3AD203B41FA5}">
                      <a16:colId xmlns:a16="http://schemas.microsoft.com/office/drawing/2014/main" val="3582935728"/>
                    </a:ext>
                  </a:extLst>
                </a:gridCol>
                <a:gridCol w="1383006">
                  <a:extLst>
                    <a:ext uri="{9D8B030D-6E8A-4147-A177-3AD203B41FA5}">
                      <a16:colId xmlns:a16="http://schemas.microsoft.com/office/drawing/2014/main" val="3989221142"/>
                    </a:ext>
                  </a:extLst>
                </a:gridCol>
                <a:gridCol w="2575072">
                  <a:extLst>
                    <a:ext uri="{9D8B030D-6E8A-4147-A177-3AD203B41FA5}">
                      <a16:colId xmlns:a16="http://schemas.microsoft.com/office/drawing/2014/main" val="1468653108"/>
                    </a:ext>
                  </a:extLst>
                </a:gridCol>
                <a:gridCol w="2033440">
                  <a:extLst>
                    <a:ext uri="{9D8B030D-6E8A-4147-A177-3AD203B41FA5}">
                      <a16:colId xmlns:a16="http://schemas.microsoft.com/office/drawing/2014/main" val="846271865"/>
                    </a:ext>
                  </a:extLst>
                </a:gridCol>
                <a:gridCol w="1221712">
                  <a:extLst>
                    <a:ext uri="{9D8B030D-6E8A-4147-A177-3AD203B41FA5}">
                      <a16:colId xmlns:a16="http://schemas.microsoft.com/office/drawing/2014/main" val="1604193392"/>
                    </a:ext>
                  </a:extLst>
                </a:gridCol>
              </a:tblGrid>
              <a:tr h="1928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ОГЭ -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 обязательных предмета,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предмета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 выбору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Досрочный </a:t>
                      </a:r>
                      <a:r>
                        <a:rPr lang="ru-RU" sz="1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период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ОГЭ/ГВЭ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 апреля по 18 мая 2024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Основной</a:t>
                      </a:r>
                      <a:r>
                        <a:rPr lang="ru-RU" sz="1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период ОГЭ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/ГВЭ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21 мая по 02 июля 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Дополнительный</a:t>
                      </a:r>
                      <a:r>
                        <a:rPr lang="ru-RU" sz="1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период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03 сентября по 24 сентября 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ДЕМО-версий</a:t>
                      </a:r>
                      <a:r>
                        <a:rPr lang="ru-RU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КИМ ГИА-9</a:t>
                      </a:r>
                      <a:r>
                        <a:rPr lang="ru-RU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на официальном сайте ФИПИ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https://fipi.ru/oge/demoversii-specifikacii-kodifikatory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Выдача аттестатов после получения удовлетворительных результатов  всех экзаменов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58069"/>
                  </a:ext>
                </a:extLst>
              </a:tr>
              <a:tr h="1801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ГВЭ -</a:t>
                      </a:r>
                      <a:r>
                        <a:rPr lang="ru-RU" sz="1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для лиц с ОВЗ, детей - инвалидов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инвалидов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 обязательных </a:t>
                      </a:r>
                      <a:r>
                        <a:rPr lang="ru-RU" sz="1400" b="0" baseline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предмета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форме</a:t>
                      </a:r>
                      <a:r>
                        <a:rPr lang="ru-RU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ГВЭ/ОГЭ</a:t>
                      </a:r>
                      <a:endParaRPr lang="ru-RU" sz="1400" b="1" baseline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Open sans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https://obrnadzor.gov.ru/gia/gia-9/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rgbClr val="FF0000"/>
                        </a:solidFill>
                        <a:latin typeface="Open sans"/>
                        <a:ea typeface="+mn-ea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9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Оценка результатов ГИА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55000" lnSpcReduction="20000"/>
          </a:bodyPr>
          <a:lstStyle/>
          <a:p>
            <a:endParaRPr lang="ru-RU" sz="35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Результаты 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ГИА признаются удовлетворительными в случае, если обучающийся по сдаваемым учебным предметам набрал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минимальное количество баллов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, определенное органом исполнительной власти субъекта Российской Федерации, осуществляющим государственное управление в сфере образования, учредителем, загранучреждением.</a:t>
            </a:r>
          </a:p>
          <a:p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Обучающимся, не прошедшим ГИА или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из этих предметов на ГИА в дополнительные сроки, предоставляется право пройти ГИА по соответствующим учебным предметам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не ранее 1 сентября текущего года.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Аттестат об основном общем образовании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Условием получения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аттестата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является успешное прохождение ГИА-9 по четырем учебным предметам - по обязательным учебным предметам (русский язык, математика), а также по двум учебным предметам по выбору.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Итоговые отметки за 9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класс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 русскому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языку 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двум учебным предметам, сдаваемым по выбору обучающегося, определяются как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среднее арифметическое годовой 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экзаменационной отметок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выпускника;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математике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двум годовым (алгебра,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геометрия)и экзаменационной отметке 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выставляются в аттестат целыми числами в соответствии с правилами математического округления.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Информационные ресурсы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5176" lvl="0" indent="-265176">
              <a:lnSpc>
                <a:spcPct val="15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 smtClean="0">
                <a:solidFill>
                  <a:srgbClr val="FF0000"/>
                </a:solidFill>
              </a:rPr>
              <a:t>Сайт </a:t>
            </a:r>
            <a:r>
              <a:rPr lang="ru-RU" sz="2800" b="1" dirty="0" err="1">
                <a:solidFill>
                  <a:srgbClr val="FF0000"/>
                </a:solidFill>
              </a:rPr>
              <a:t>Рособрнадзора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http://obrnadzor.gov.ru</a:t>
            </a:r>
            <a:endParaRPr lang="ru-RU" sz="2800" b="1" dirty="0">
              <a:solidFill>
                <a:srgbClr val="FF0000"/>
              </a:solidFill>
            </a:endParaRPr>
          </a:p>
          <a:p>
            <a:pPr marL="265176" lvl="0" indent="-265176">
              <a:lnSpc>
                <a:spcPct val="15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>
                <a:solidFill>
                  <a:srgbClr val="FF0000"/>
                </a:solidFill>
              </a:rPr>
              <a:t>Сайт ФИПИ - </a:t>
            </a:r>
            <a:r>
              <a:rPr lang="en-US" sz="2800" b="1" dirty="0">
                <a:solidFill>
                  <a:srgbClr val="FF0000"/>
                </a:solidFill>
                <a:hlinkClick r:id="rId3"/>
              </a:rPr>
              <a:t>http://www.fipi.ru</a:t>
            </a:r>
            <a:endParaRPr lang="ru-RU" sz="2800" b="1" dirty="0">
              <a:solidFill>
                <a:srgbClr val="FF0000"/>
              </a:solidFill>
            </a:endParaRP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>
                <a:solidFill>
                  <a:srgbClr val="FF0000"/>
                </a:solidFill>
              </a:rPr>
              <a:t>Сайт КОПО ЛО - 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http://edu.lenobl.ru</a:t>
            </a:r>
            <a:r>
              <a:rPr lang="ru-RU" sz="2800" b="1" dirty="0">
                <a:solidFill>
                  <a:srgbClr val="FF0000"/>
                </a:solidFill>
              </a:rPr>
              <a:t> (раздел ГИА)</a:t>
            </a: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 err="1">
                <a:solidFill>
                  <a:srgbClr val="FF0000"/>
                </a:solidFill>
              </a:rPr>
              <a:t>Сосновоборский</a:t>
            </a:r>
            <a:r>
              <a:rPr lang="ru-RU" sz="2800" b="1" dirty="0">
                <a:solidFill>
                  <a:srgbClr val="FF0000"/>
                </a:solidFill>
              </a:rPr>
              <a:t> образовательный портал - </a:t>
            </a:r>
            <a:r>
              <a:rPr lang="en-US" sz="2800" b="1" dirty="0">
                <a:solidFill>
                  <a:srgbClr val="FF9933"/>
                </a:solidFill>
                <a:hlinkClick r:id="rId5"/>
              </a:rPr>
              <a:t>http://edu.sbor.net/</a:t>
            </a:r>
            <a:r>
              <a:rPr lang="ru-RU" sz="2800" b="1" dirty="0">
                <a:solidFill>
                  <a:srgbClr val="FF9933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(раздел ГИА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 smtClean="0">
                <a:solidFill>
                  <a:srgbClr val="FF0000"/>
                </a:solidFill>
              </a:rPr>
              <a:t>Сайт школы- </a:t>
            </a:r>
            <a:r>
              <a:rPr lang="en-US" sz="2800" b="1" dirty="0">
                <a:solidFill>
                  <a:srgbClr val="0070C0"/>
                </a:solidFill>
                <a:hlinkClick r:id="rId6"/>
              </a:rPr>
              <a:t>https://</a:t>
            </a:r>
            <a:r>
              <a:rPr lang="en-US" sz="2800" b="1" dirty="0" smtClean="0">
                <a:solidFill>
                  <a:srgbClr val="0070C0"/>
                </a:solidFill>
                <a:hlinkClick r:id="rId6"/>
              </a:rPr>
              <a:t>sch9.edu.sbor.net</a:t>
            </a:r>
            <a:endParaRPr lang="ru-RU" sz="2800" b="1" dirty="0">
              <a:solidFill>
                <a:srgbClr val="0070C0"/>
              </a:solidFill>
            </a:endParaRP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Горячая линия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Муниципальный координатор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ГИА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главный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специалист Комитета образования администрации </a:t>
            </a:r>
            <a:r>
              <a:rPr lang="ru-RU" altLang="ru-RU" sz="2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Сосновоборского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городского округа 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Бызова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Дарья Сергеевна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8(81369)2-97-49</a:t>
            </a: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Школьный координатор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ГИА-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заместитель директора по УВР </a:t>
            </a:r>
            <a:r>
              <a:rPr lang="ru-RU" altLang="ru-RU" sz="2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Скуматова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Елена Геннадьевна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8(81369)4-02-88</a:t>
            </a: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endParaRPr lang="ru-RU" altLang="ru-RU" sz="24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(если есть вопросы звоните по этому телефону понедельник-пятница с 9.00 до 16.00)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522850" y="4581128"/>
            <a:ext cx="19316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РЕШАЮТ ТОЛЬКО ЗНАНИЯ!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 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Итоговое собеседование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942340" lvl="0" indent="0" algn="just" defTabSz="45720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Итоговое собеседование – одно из </a:t>
            </a:r>
            <a:r>
              <a:rPr lang="ru-RU" sz="2600" b="1" dirty="0">
                <a:solidFill>
                  <a:srgbClr val="80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условий допуска </a:t>
            </a: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к ГИА-9. </a:t>
            </a:r>
          </a:p>
          <a:p>
            <a:pPr marL="942340" lvl="0" indent="0" algn="just" defTabSz="45720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Оценивание по системе «</a:t>
            </a:r>
            <a:r>
              <a:rPr lang="ru-RU" sz="2600" b="1" dirty="0">
                <a:solidFill>
                  <a:srgbClr val="80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зачёт/незачёт».</a:t>
            </a:r>
          </a:p>
          <a:p>
            <a:pPr marL="942340" lvl="0" indent="0" algn="just" defTabSz="45720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600" b="1" dirty="0">
                <a:solidFill>
                  <a:srgbClr val="A53010">
                    <a:lumMod val="75000"/>
                  </a:srgbClr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Действие результатов собеседования  как допуска к ГИА-9 – бессрочно.</a:t>
            </a:r>
          </a:p>
          <a:p>
            <a:pPr marR="26035" lvl="0" indent="-6350" defTabSz="457200">
              <a:lnSpc>
                <a:spcPct val="120000"/>
              </a:lnSpc>
              <a:spcBef>
                <a:spcPts val="1000"/>
              </a:spcBef>
              <a:spcAft>
                <a:spcPts val="325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 smtClean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Даты </a:t>
            </a: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проведения: </a:t>
            </a:r>
            <a:r>
              <a:rPr lang="ru-RU" sz="2600" b="1" dirty="0">
                <a:solidFill>
                  <a:srgbClr val="FF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14.02.2024,  </a:t>
            </a: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дополнительно:</a:t>
            </a:r>
            <a:r>
              <a:rPr lang="ru-RU" sz="2600" b="1" dirty="0">
                <a:solidFill>
                  <a:srgbClr val="FF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13.03.2024,15.04.2024</a:t>
            </a:r>
          </a:p>
          <a:p>
            <a:pPr marR="26035" lvl="0" indent="-6350" defTabSz="457200">
              <a:lnSpc>
                <a:spcPct val="120000"/>
              </a:lnSpc>
              <a:spcBef>
                <a:spcPts val="1000"/>
              </a:spcBef>
              <a:spcAft>
                <a:spcPts val="325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Начало:  9.00 </a:t>
            </a:r>
            <a:endParaRPr lang="ru-RU" sz="2600" b="1" dirty="0" smtClean="0">
              <a:solidFill>
                <a:srgbClr val="002060"/>
              </a:solidFill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R="26035" lvl="0" indent="-6350" defTabSz="457200">
              <a:lnSpc>
                <a:spcPct val="120000"/>
              </a:lnSpc>
              <a:spcBef>
                <a:spcPts val="1000"/>
              </a:spcBef>
              <a:spcAft>
                <a:spcPts val="325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 smtClean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Продолжительность </a:t>
            </a: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для каждого участника - </a:t>
            </a:r>
            <a:r>
              <a:rPr lang="ru-RU" sz="2600" b="1" dirty="0">
                <a:solidFill>
                  <a:srgbClr val="C0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15 -16 мин</a:t>
            </a: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.; </a:t>
            </a:r>
            <a:endParaRPr lang="ru-RU" sz="2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indent="-6350" defTabSz="457200">
              <a:lnSpc>
                <a:spcPct val="120000"/>
              </a:lnSpc>
              <a:spcBef>
                <a:spcPts val="1000"/>
              </a:spcBef>
              <a:spcAft>
                <a:spcPts val="2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В продолжительность  не включается время на организационные мероприятия (приветствие, инструктаж, заполнение протокола и др.).</a:t>
            </a:r>
            <a:endParaRPr lang="ru-RU" sz="2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indent="-6350" defTabSz="457200">
              <a:lnSpc>
                <a:spcPct val="120000"/>
              </a:lnSpc>
              <a:spcBef>
                <a:spcPts val="1000"/>
              </a:spcBef>
              <a:spcAft>
                <a:spcPts val="2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>
                <a:solidFill>
                  <a:srgbClr val="00206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Продолжительность для участников с ОВЗ  + 30 мин (=45 мин).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6350" marR="43180" lvl="0" indent="0" algn="ctr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 заданиях итогового собеседования</a:t>
            </a:r>
          </a:p>
          <a:p>
            <a:pPr marL="6350" marR="43180" lvl="0" indent="0" algn="ctr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КИМ  -  4 задания.  </a:t>
            </a:r>
            <a:endParaRPr lang="ru-RU" sz="19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6350" marR="43180" lvl="0" indent="307340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Зачёт - от 10 баллов. Максимальный результат - 20 баллов. </a:t>
            </a:r>
          </a:p>
          <a:p>
            <a:pPr marL="6350" marR="43180" lvl="0" indent="353695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Ведётся аудиозапись (потоковая или + индивидуальная). </a:t>
            </a:r>
          </a:p>
          <a:p>
            <a:pPr marL="6350" marR="43180" lvl="0" indent="353695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Задание 1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– выразительное чтение текста научно-публицистического стиля. </a:t>
            </a:r>
          </a:p>
          <a:p>
            <a:pPr marL="6350" marR="43180" lvl="0" indent="0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Подготовка –  2 мин, чтение вслух – 2 мин.   </a:t>
            </a:r>
          </a:p>
          <a:p>
            <a:pPr marL="6350" marR="43180" lvl="0" indent="353695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Задание 2 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- подробный пересказ  прочитанного текста из задания 1 с включением высказывания. </a:t>
            </a:r>
          </a:p>
          <a:p>
            <a:pPr marL="6350" marR="43180" lvl="0" indent="0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Подготовка  – 2 мин, ответ – до 3 мин.   </a:t>
            </a:r>
          </a:p>
          <a:p>
            <a:pPr marL="6350" marR="43180" lvl="0" indent="353695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Задание 3 – 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монолог - выбрать один из 3-х вариантов: описание фотографии, повествование на основе жизненного опыта, рассуждение по одной из сформулированных проблем.  </a:t>
            </a:r>
          </a:p>
          <a:p>
            <a:pPr marL="6350" marR="43180" lvl="0" indent="0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Высказывание должно быть связным и состоять </a:t>
            </a: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не менее чем из 10 фраз 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 теме высказывания. </a:t>
            </a:r>
          </a:p>
          <a:p>
            <a:pPr marL="6350" marR="43180" lvl="0" indent="0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None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Подготовка – 1 мин. Высказывание – не более 3 мин. </a:t>
            </a:r>
          </a:p>
          <a:p>
            <a:pPr marL="6350" marR="43180" lvl="0" indent="353695" algn="just" defTabSz="457200">
              <a:lnSpc>
                <a:spcPct val="111000"/>
              </a:lnSpc>
              <a:spcBef>
                <a:spcPts val="1000"/>
              </a:spcBef>
              <a:spcAft>
                <a:spcPts val="7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900" b="1" dirty="0">
                <a:solidFill>
                  <a:srgbClr val="C00000"/>
                </a:solidFill>
                <a:ea typeface="Times New Roman" panose="02020603050405020304" pitchFamily="18" charset="0"/>
              </a:rPr>
              <a:t>Задание 4 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- диалог по теме предыдущего задания. Необходимо дать развернутые ответы на вопросы экзаменатора (продолжительность ответа - до 3 мин.). Без подготовки.</a:t>
            </a:r>
            <a:endParaRPr lang="ru-RU" sz="19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/>
              </a:rPr>
              <a:t>В аудитории: </a:t>
            </a: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участник, экзаменатор-собеседник и эксперт.</a:t>
            </a:r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рабочее место для аудиозаписи ответов </a:t>
            </a:r>
            <a:r>
              <a:rPr lang="ru-RU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(ПК с микрофоном или ноутбук).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defRPr/>
            </a:pPr>
            <a:endParaRPr 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ov_marjanchuk\Desktop\ГИА\ГИА-9 класс\ГИА-9_2020\ИНФОРМИРОВАНИЕ\Фотографии ГИА-9 в презентацию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069742" cy="24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03" y="3284984"/>
            <a:ext cx="4049545" cy="24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47" y="404663"/>
            <a:ext cx="4686101" cy="62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96" y="177519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Завуч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8965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Завуч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3"/>
            <a:ext cx="5040560" cy="63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1984</Words>
  <Application>Microsoft Office PowerPoint</Application>
  <PresentationFormat>Экран (4:3)</PresentationFormat>
  <Paragraphs>298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Bookman Old Style</vt:lpstr>
      <vt:lpstr>Calibri</vt:lpstr>
      <vt:lpstr>Century Gothic</vt:lpstr>
      <vt:lpstr>Georgia</vt:lpstr>
      <vt:lpstr>Times New Roman</vt:lpstr>
      <vt:lpstr>Wingdings</vt:lpstr>
      <vt:lpstr>Wingdings 2</vt:lpstr>
      <vt:lpstr>Wingdings 3</vt:lpstr>
      <vt:lpstr>Тема Office</vt:lpstr>
      <vt:lpstr>Проведение ГИА-9  в 2024 году  </vt:lpstr>
      <vt:lpstr>ГИА- 9 в 2024 году</vt:lpstr>
      <vt:lpstr>ГИА- 9 в 2024 году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ГИА</vt:lpstr>
      <vt:lpstr>Расписание ГИА-9 (основной период)</vt:lpstr>
      <vt:lpstr> Расписание ГИА-9 (основной период)</vt:lpstr>
      <vt:lpstr>Расписание ГИА-9 (дополнительный период)</vt:lpstr>
      <vt:lpstr>Выбор учебных предметов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Апелляция</vt:lpstr>
      <vt:lpstr>Апелляция</vt:lpstr>
      <vt:lpstr>Апелляция</vt:lpstr>
      <vt:lpstr>Оценка результатов ГИА</vt:lpstr>
      <vt:lpstr>Аттестат об основном общем образовании</vt:lpstr>
      <vt:lpstr>Информационные ресурсы</vt:lpstr>
      <vt:lpstr>Горячая линия</vt:lpstr>
      <vt:lpstr> ВСЕ РЕШАЮТ ТОЛЬКО ЗНАНИЯ!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Завуч</cp:lastModifiedBy>
  <cp:revision>431</cp:revision>
  <dcterms:modified xsi:type="dcterms:W3CDTF">2024-02-01T15:52:59Z</dcterms:modified>
</cp:coreProperties>
</file>